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8.jpg" ContentType="image/jpg"/>
  <Override PartName="/ppt/media/image9.jpg" ContentType="image/jpg"/>
  <Override PartName="/ppt/media/image10.jpg" ContentType="image/jpg"/>
  <Override PartName="/ppt/media/image11.jpg" ContentType="image/jpg"/>
  <Override PartName="/ppt/media/image16.jpg" ContentType="image/jpg"/>
  <Override PartName="/ppt/media/image17.jpg" ContentType="image/jpg"/>
  <Override PartName="/ppt/media/image18.jpg" ContentType="image/jpg"/>
  <Override PartName="/ppt/media/image19.jpg" ContentType="image/jpg"/>
  <Override PartName="/ppt/media/image2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71" r:id="rId6"/>
    <p:sldId id="270" r:id="rId7"/>
    <p:sldId id="272" r:id="rId8"/>
    <p:sldId id="273" r:id="rId9"/>
    <p:sldId id="259" r:id="rId10"/>
    <p:sldId id="260" r:id="rId11"/>
    <p:sldId id="266" r:id="rId12"/>
    <p:sldId id="262" r:id="rId13"/>
    <p:sldId id="263" r:id="rId14"/>
    <p:sldId id="264" r:id="rId15"/>
    <p:sldId id="274" r:id="rId16"/>
    <p:sldId id="275" r:id="rId17"/>
    <p:sldId id="276" r:id="rId18"/>
    <p:sldId id="265" r:id="rId19"/>
    <p:sldId id="277" r:id="rId20"/>
    <p:sldId id="278" r:id="rId21"/>
    <p:sldId id="301" r:id="rId22"/>
    <p:sldId id="279" r:id="rId23"/>
    <p:sldId id="281"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8" r:id="rId41"/>
    <p:sldId id="299"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74" d="100"/>
          <a:sy n="74" d="100"/>
        </p:scale>
        <p:origin x="4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3CD6EA-A1A4-43EC-8F29-C7C32862536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B2856E29-2D8E-4635-B344-46A7DA454F95}">
      <dgm:prSet phldrT="[Text]"/>
      <dgm:spPr/>
      <dgm:t>
        <a:bodyPr/>
        <a:lstStyle/>
        <a:p>
          <a:r>
            <a:rPr lang="en-US" b="1" dirty="0"/>
            <a:t>Fire</a:t>
          </a:r>
          <a:endParaRPr lang="en-IN" b="1" dirty="0"/>
        </a:p>
      </dgm:t>
    </dgm:pt>
    <dgm:pt modelId="{5712676A-1A73-4C06-93AA-C81D05D65FD7}" type="parTrans" cxnId="{64A98BF4-C523-407D-9BFD-CC76AFC302BF}">
      <dgm:prSet/>
      <dgm:spPr/>
      <dgm:t>
        <a:bodyPr/>
        <a:lstStyle/>
        <a:p>
          <a:endParaRPr lang="en-IN" b="1"/>
        </a:p>
      </dgm:t>
    </dgm:pt>
    <dgm:pt modelId="{D6376BD1-51CA-4BF8-9002-A192333E8424}" type="sibTrans" cxnId="{64A98BF4-C523-407D-9BFD-CC76AFC302BF}">
      <dgm:prSet/>
      <dgm:spPr/>
      <dgm:t>
        <a:bodyPr/>
        <a:lstStyle/>
        <a:p>
          <a:endParaRPr lang="en-IN" b="1"/>
        </a:p>
      </dgm:t>
    </dgm:pt>
    <dgm:pt modelId="{C2187434-B54F-428B-AD17-177F2B4C9806}">
      <dgm:prSet phldrT="[Text]"/>
      <dgm:spPr/>
      <dgm:t>
        <a:bodyPr/>
        <a:lstStyle/>
        <a:p>
          <a:r>
            <a:rPr lang="en-US" b="1" dirty="0"/>
            <a:t>Water</a:t>
          </a:r>
          <a:endParaRPr lang="en-IN" b="1" dirty="0"/>
        </a:p>
      </dgm:t>
    </dgm:pt>
    <dgm:pt modelId="{659558C4-DE1B-4945-A0C0-B3F26408B042}" type="parTrans" cxnId="{058136DF-DB1A-4F56-8EC6-963F4DD11106}">
      <dgm:prSet/>
      <dgm:spPr/>
      <dgm:t>
        <a:bodyPr/>
        <a:lstStyle/>
        <a:p>
          <a:endParaRPr lang="en-IN" b="1"/>
        </a:p>
      </dgm:t>
    </dgm:pt>
    <dgm:pt modelId="{A9677082-EFFD-45FF-A6CA-35396EDD1C02}" type="sibTrans" cxnId="{058136DF-DB1A-4F56-8EC6-963F4DD11106}">
      <dgm:prSet/>
      <dgm:spPr/>
      <dgm:t>
        <a:bodyPr/>
        <a:lstStyle/>
        <a:p>
          <a:endParaRPr lang="en-IN" b="1" dirty="0"/>
        </a:p>
      </dgm:t>
    </dgm:pt>
    <dgm:pt modelId="{B9862B22-F887-4082-8C8D-3DF339E3B321}">
      <dgm:prSet phldrT="[Text]"/>
      <dgm:spPr/>
      <dgm:t>
        <a:bodyPr/>
        <a:lstStyle/>
        <a:p>
          <a:r>
            <a:rPr lang="en-US" b="1" dirty="0"/>
            <a:t>Wild Animals</a:t>
          </a:r>
          <a:endParaRPr lang="en-IN" b="1" dirty="0"/>
        </a:p>
      </dgm:t>
    </dgm:pt>
    <dgm:pt modelId="{EE336794-1467-48DD-9636-13BC0924D930}" type="parTrans" cxnId="{7F46ACCD-6A38-4E94-90D9-AAF9800C2E37}">
      <dgm:prSet/>
      <dgm:spPr/>
      <dgm:t>
        <a:bodyPr/>
        <a:lstStyle/>
        <a:p>
          <a:endParaRPr lang="en-IN" b="1"/>
        </a:p>
      </dgm:t>
    </dgm:pt>
    <dgm:pt modelId="{CAD05C8A-FC1D-4041-A668-93BF8A07C7B4}" type="sibTrans" cxnId="{7F46ACCD-6A38-4E94-90D9-AAF9800C2E37}">
      <dgm:prSet/>
      <dgm:spPr/>
      <dgm:t>
        <a:bodyPr/>
        <a:lstStyle/>
        <a:p>
          <a:endParaRPr lang="en-IN" b="1"/>
        </a:p>
      </dgm:t>
    </dgm:pt>
    <dgm:pt modelId="{BA8AA205-76F6-43F7-9503-9E03AC6C442E}">
      <dgm:prSet phldrT="[Text]"/>
      <dgm:spPr/>
      <dgm:t>
        <a:bodyPr/>
        <a:lstStyle/>
        <a:p>
          <a:r>
            <a:rPr lang="en-US" b="1" dirty="0"/>
            <a:t>Wind</a:t>
          </a:r>
          <a:endParaRPr lang="en-IN" b="1" dirty="0"/>
        </a:p>
      </dgm:t>
    </dgm:pt>
    <dgm:pt modelId="{E69AD33F-E1B7-405A-A105-27F0FDF02C65}" type="parTrans" cxnId="{67E4EFC0-FC53-4090-90F6-D161C49D6D90}">
      <dgm:prSet/>
      <dgm:spPr/>
      <dgm:t>
        <a:bodyPr/>
        <a:lstStyle/>
        <a:p>
          <a:endParaRPr lang="en-IN" b="1"/>
        </a:p>
      </dgm:t>
    </dgm:pt>
    <dgm:pt modelId="{8348DCF7-6897-4150-A8F5-856D3E297726}" type="sibTrans" cxnId="{67E4EFC0-FC53-4090-90F6-D161C49D6D90}">
      <dgm:prSet/>
      <dgm:spPr/>
      <dgm:t>
        <a:bodyPr/>
        <a:lstStyle/>
        <a:p>
          <a:endParaRPr lang="en-IN" b="1"/>
        </a:p>
      </dgm:t>
    </dgm:pt>
    <dgm:pt modelId="{828576D5-77C1-44BA-8AF8-051690F15EF4}">
      <dgm:prSet phldrT="[Text]"/>
      <dgm:spPr/>
      <dgm:t>
        <a:bodyPr/>
        <a:lstStyle/>
        <a:p>
          <a:r>
            <a:rPr lang="en-US" b="1" dirty="0"/>
            <a:t>Earth</a:t>
          </a:r>
          <a:endParaRPr lang="en-IN" b="1" dirty="0"/>
        </a:p>
      </dgm:t>
    </dgm:pt>
    <dgm:pt modelId="{4AF50D56-2850-46F1-80F1-1E04082F5B21}" type="sibTrans" cxnId="{69DF907E-19CD-42DD-947D-E18DFDD71CC5}">
      <dgm:prSet/>
      <dgm:spPr/>
      <dgm:t>
        <a:bodyPr/>
        <a:lstStyle/>
        <a:p>
          <a:endParaRPr lang="en-IN" b="1"/>
        </a:p>
      </dgm:t>
    </dgm:pt>
    <dgm:pt modelId="{401DB1A8-4EFA-4C33-8094-046843AA3AFA}" type="parTrans" cxnId="{69DF907E-19CD-42DD-947D-E18DFDD71CC5}">
      <dgm:prSet/>
      <dgm:spPr/>
      <dgm:t>
        <a:bodyPr/>
        <a:lstStyle/>
        <a:p>
          <a:endParaRPr lang="en-IN" b="1"/>
        </a:p>
      </dgm:t>
    </dgm:pt>
    <dgm:pt modelId="{B5B556A8-FFC6-436A-A211-571E39D711EB}" type="pres">
      <dgm:prSet presAssocID="{DB3CD6EA-A1A4-43EC-8F29-C7C328625364}" presName="cycle" presStyleCnt="0">
        <dgm:presLayoutVars>
          <dgm:dir/>
          <dgm:resizeHandles val="exact"/>
        </dgm:presLayoutVars>
      </dgm:prSet>
      <dgm:spPr/>
      <dgm:t>
        <a:bodyPr/>
        <a:lstStyle/>
        <a:p>
          <a:endParaRPr lang="en-US"/>
        </a:p>
      </dgm:t>
    </dgm:pt>
    <dgm:pt modelId="{C9F2B85A-F7E6-49C0-9642-599AC2326C6F}" type="pres">
      <dgm:prSet presAssocID="{B2856E29-2D8E-4635-B344-46A7DA454F95}" presName="node" presStyleLbl="node1" presStyleIdx="0" presStyleCnt="5" custScaleX="90512" custScaleY="92130" custRadScaleRad="96544" custRadScaleInc="15670">
        <dgm:presLayoutVars>
          <dgm:bulletEnabled val="1"/>
        </dgm:presLayoutVars>
      </dgm:prSet>
      <dgm:spPr/>
      <dgm:t>
        <a:bodyPr/>
        <a:lstStyle/>
        <a:p>
          <a:endParaRPr lang="en-US"/>
        </a:p>
      </dgm:t>
    </dgm:pt>
    <dgm:pt modelId="{794C7FE5-0675-44E4-84E1-18EDD6347622}" type="pres">
      <dgm:prSet presAssocID="{D6376BD1-51CA-4BF8-9002-A192333E8424}" presName="sibTrans" presStyleLbl="sibTrans2D1" presStyleIdx="0" presStyleCnt="5" custScaleX="140996" custLinFactNeighborX="63297" custLinFactNeighborY="-39449"/>
      <dgm:spPr/>
      <dgm:t>
        <a:bodyPr/>
        <a:lstStyle/>
        <a:p>
          <a:endParaRPr lang="en-US"/>
        </a:p>
      </dgm:t>
    </dgm:pt>
    <dgm:pt modelId="{7295A015-6DE5-4EC3-B74E-3215806471F2}" type="pres">
      <dgm:prSet presAssocID="{D6376BD1-51CA-4BF8-9002-A192333E8424}" presName="connectorText" presStyleLbl="sibTrans2D1" presStyleIdx="0" presStyleCnt="5"/>
      <dgm:spPr/>
      <dgm:t>
        <a:bodyPr/>
        <a:lstStyle/>
        <a:p>
          <a:endParaRPr lang="en-US"/>
        </a:p>
      </dgm:t>
    </dgm:pt>
    <dgm:pt modelId="{02DF4D63-DACB-4499-911F-8797E1F5F069}" type="pres">
      <dgm:prSet presAssocID="{C2187434-B54F-428B-AD17-177F2B4C9806}" presName="node" presStyleLbl="node1" presStyleIdx="1" presStyleCnt="5" custScaleX="94690" custScaleY="84438" custRadScaleRad="124064" custRadScaleInc="14220">
        <dgm:presLayoutVars>
          <dgm:bulletEnabled val="1"/>
        </dgm:presLayoutVars>
      </dgm:prSet>
      <dgm:spPr/>
      <dgm:t>
        <a:bodyPr/>
        <a:lstStyle/>
        <a:p>
          <a:endParaRPr lang="en-US"/>
        </a:p>
      </dgm:t>
    </dgm:pt>
    <dgm:pt modelId="{6A05A943-AAAE-46C0-805D-A595BF731EDC}" type="pres">
      <dgm:prSet presAssocID="{A9677082-EFFD-45FF-A6CA-35396EDD1C02}" presName="sibTrans" presStyleLbl="sibTrans2D1" presStyleIdx="1" presStyleCnt="5" custScaleX="149463" custLinFactX="7763" custLinFactNeighborX="100000" custLinFactNeighborY="18222"/>
      <dgm:spPr/>
      <dgm:t>
        <a:bodyPr/>
        <a:lstStyle/>
        <a:p>
          <a:endParaRPr lang="en-US"/>
        </a:p>
      </dgm:t>
    </dgm:pt>
    <dgm:pt modelId="{607BDCC1-DF53-417C-99C4-CF64117E7D73}" type="pres">
      <dgm:prSet presAssocID="{A9677082-EFFD-45FF-A6CA-35396EDD1C02}" presName="connectorText" presStyleLbl="sibTrans2D1" presStyleIdx="1" presStyleCnt="5"/>
      <dgm:spPr/>
      <dgm:t>
        <a:bodyPr/>
        <a:lstStyle/>
        <a:p>
          <a:endParaRPr lang="en-US"/>
        </a:p>
      </dgm:t>
    </dgm:pt>
    <dgm:pt modelId="{7C8B4A9C-E7E0-467F-9D7B-BABCAE95B471}" type="pres">
      <dgm:prSet presAssocID="{828576D5-77C1-44BA-8AF8-051690F15EF4}" presName="node" presStyleLbl="node1" presStyleIdx="2" presStyleCnt="5" custScaleX="89116" custScaleY="88539" custRadScaleRad="117967" custRadScaleInc="-34244">
        <dgm:presLayoutVars>
          <dgm:bulletEnabled val="1"/>
        </dgm:presLayoutVars>
      </dgm:prSet>
      <dgm:spPr/>
      <dgm:t>
        <a:bodyPr/>
        <a:lstStyle/>
        <a:p>
          <a:endParaRPr lang="en-US"/>
        </a:p>
      </dgm:t>
    </dgm:pt>
    <dgm:pt modelId="{F8D20300-2266-490B-A870-9A23CC914F24}" type="pres">
      <dgm:prSet presAssocID="{4AF50D56-2850-46F1-80F1-1E04082F5B21}" presName="sibTrans" presStyleLbl="sibTrans2D1" presStyleIdx="2" presStyleCnt="5" custScaleX="157859" custLinFactNeighborX="-7831" custLinFactNeighborY="40447"/>
      <dgm:spPr/>
      <dgm:t>
        <a:bodyPr/>
        <a:lstStyle/>
        <a:p>
          <a:endParaRPr lang="en-US"/>
        </a:p>
      </dgm:t>
    </dgm:pt>
    <dgm:pt modelId="{DD6A2D4C-44F3-44FD-8618-39277672B85C}" type="pres">
      <dgm:prSet presAssocID="{4AF50D56-2850-46F1-80F1-1E04082F5B21}" presName="connectorText" presStyleLbl="sibTrans2D1" presStyleIdx="2" presStyleCnt="5"/>
      <dgm:spPr/>
      <dgm:t>
        <a:bodyPr/>
        <a:lstStyle/>
        <a:p>
          <a:endParaRPr lang="en-US"/>
        </a:p>
      </dgm:t>
    </dgm:pt>
    <dgm:pt modelId="{D2F4F916-F33B-4977-BA61-0243FD69AD17}" type="pres">
      <dgm:prSet presAssocID="{B9862B22-F887-4082-8C8D-3DF339E3B321}" presName="node" presStyleLbl="node1" presStyleIdx="3" presStyleCnt="5" custScaleX="96424" custScaleY="92719" custRadScaleRad="109268" custRadScaleInc="28485">
        <dgm:presLayoutVars>
          <dgm:bulletEnabled val="1"/>
        </dgm:presLayoutVars>
      </dgm:prSet>
      <dgm:spPr/>
      <dgm:t>
        <a:bodyPr/>
        <a:lstStyle/>
        <a:p>
          <a:endParaRPr lang="en-US"/>
        </a:p>
      </dgm:t>
    </dgm:pt>
    <dgm:pt modelId="{F992C802-8EEF-44E8-AA43-AE6AFEB6B876}" type="pres">
      <dgm:prSet presAssocID="{CAD05C8A-FC1D-4041-A668-93BF8A07C7B4}" presName="sibTrans" presStyleLbl="sibTrans2D1" presStyleIdx="3" presStyleCnt="5" custScaleX="115637" custLinFactNeighborX="-36984" custLinFactNeighborY="-1119"/>
      <dgm:spPr/>
      <dgm:t>
        <a:bodyPr/>
        <a:lstStyle/>
        <a:p>
          <a:endParaRPr lang="en-US"/>
        </a:p>
      </dgm:t>
    </dgm:pt>
    <dgm:pt modelId="{B777E792-CD64-4A20-8E1E-2832CDC54C6F}" type="pres">
      <dgm:prSet presAssocID="{CAD05C8A-FC1D-4041-A668-93BF8A07C7B4}" presName="connectorText" presStyleLbl="sibTrans2D1" presStyleIdx="3" presStyleCnt="5"/>
      <dgm:spPr/>
      <dgm:t>
        <a:bodyPr/>
        <a:lstStyle/>
        <a:p>
          <a:endParaRPr lang="en-US"/>
        </a:p>
      </dgm:t>
    </dgm:pt>
    <dgm:pt modelId="{EAA4E2C5-8EC1-4925-8975-EAC172C17B93}" type="pres">
      <dgm:prSet presAssocID="{BA8AA205-76F6-43F7-9503-9E03AC6C442E}" presName="node" presStyleLbl="node1" presStyleIdx="4" presStyleCnt="5" custScaleX="93551" custScaleY="91311" custRadScaleRad="117923" custRadScaleInc="72">
        <dgm:presLayoutVars>
          <dgm:bulletEnabled val="1"/>
        </dgm:presLayoutVars>
      </dgm:prSet>
      <dgm:spPr/>
      <dgm:t>
        <a:bodyPr/>
        <a:lstStyle/>
        <a:p>
          <a:endParaRPr lang="en-US"/>
        </a:p>
      </dgm:t>
    </dgm:pt>
    <dgm:pt modelId="{B8447DF2-E797-4965-A35A-03CC10CFEFED}" type="pres">
      <dgm:prSet presAssocID="{8348DCF7-6897-4150-A8F5-856D3E297726}" presName="sibTrans" presStyleLbl="sibTrans2D1" presStyleIdx="4" presStyleCnt="5" custLinFactNeighborX="-29977" custLinFactNeighborY="-51964"/>
      <dgm:spPr/>
      <dgm:t>
        <a:bodyPr/>
        <a:lstStyle/>
        <a:p>
          <a:endParaRPr lang="en-US"/>
        </a:p>
      </dgm:t>
    </dgm:pt>
    <dgm:pt modelId="{4B201D3A-C9CD-4E83-A0CB-F75A6D2A7161}" type="pres">
      <dgm:prSet presAssocID="{8348DCF7-6897-4150-A8F5-856D3E297726}" presName="connectorText" presStyleLbl="sibTrans2D1" presStyleIdx="4" presStyleCnt="5"/>
      <dgm:spPr/>
      <dgm:t>
        <a:bodyPr/>
        <a:lstStyle/>
        <a:p>
          <a:endParaRPr lang="en-US"/>
        </a:p>
      </dgm:t>
    </dgm:pt>
  </dgm:ptLst>
  <dgm:cxnLst>
    <dgm:cxn modelId="{B479868E-CFF6-4E65-841F-8ED478807737}" type="presOf" srcId="{4AF50D56-2850-46F1-80F1-1E04082F5B21}" destId="{F8D20300-2266-490B-A870-9A23CC914F24}" srcOrd="0" destOrd="0" presId="urn:microsoft.com/office/officeart/2005/8/layout/cycle2"/>
    <dgm:cxn modelId="{9A3128DD-0CE3-4A67-AC86-2C863C22975B}" type="presOf" srcId="{B2856E29-2D8E-4635-B344-46A7DA454F95}" destId="{C9F2B85A-F7E6-49C0-9642-599AC2326C6F}" srcOrd="0" destOrd="0" presId="urn:microsoft.com/office/officeart/2005/8/layout/cycle2"/>
    <dgm:cxn modelId="{8C84DC7F-DD0C-4A70-9D55-5E2E0E0B96BE}" type="presOf" srcId="{A9677082-EFFD-45FF-A6CA-35396EDD1C02}" destId="{607BDCC1-DF53-417C-99C4-CF64117E7D73}" srcOrd="1" destOrd="0" presId="urn:microsoft.com/office/officeart/2005/8/layout/cycle2"/>
    <dgm:cxn modelId="{3C5E5680-57A1-403E-B492-1B44BDD3884F}" type="presOf" srcId="{8348DCF7-6897-4150-A8F5-856D3E297726}" destId="{4B201D3A-C9CD-4E83-A0CB-F75A6D2A7161}" srcOrd="1" destOrd="0" presId="urn:microsoft.com/office/officeart/2005/8/layout/cycle2"/>
    <dgm:cxn modelId="{0AD8E059-2C69-447D-9B1C-12D24BAB0E69}" type="presOf" srcId="{A9677082-EFFD-45FF-A6CA-35396EDD1C02}" destId="{6A05A943-AAAE-46C0-805D-A595BF731EDC}" srcOrd="0" destOrd="0" presId="urn:microsoft.com/office/officeart/2005/8/layout/cycle2"/>
    <dgm:cxn modelId="{5CF00314-20F0-4048-A80F-7A4401F65B8B}" type="presOf" srcId="{4AF50D56-2850-46F1-80F1-1E04082F5B21}" destId="{DD6A2D4C-44F3-44FD-8618-39277672B85C}" srcOrd="1" destOrd="0" presId="urn:microsoft.com/office/officeart/2005/8/layout/cycle2"/>
    <dgm:cxn modelId="{0196DF8F-4B19-43A1-826F-24862C3AD521}" type="presOf" srcId="{CAD05C8A-FC1D-4041-A668-93BF8A07C7B4}" destId="{F992C802-8EEF-44E8-AA43-AE6AFEB6B876}" srcOrd="0" destOrd="0" presId="urn:microsoft.com/office/officeart/2005/8/layout/cycle2"/>
    <dgm:cxn modelId="{058136DF-DB1A-4F56-8EC6-963F4DD11106}" srcId="{DB3CD6EA-A1A4-43EC-8F29-C7C328625364}" destId="{C2187434-B54F-428B-AD17-177F2B4C9806}" srcOrd="1" destOrd="0" parTransId="{659558C4-DE1B-4945-A0C0-B3F26408B042}" sibTransId="{A9677082-EFFD-45FF-A6CA-35396EDD1C02}"/>
    <dgm:cxn modelId="{DEC67FD0-2812-406E-8CCC-DB1CAC5D2196}" type="presOf" srcId="{B9862B22-F887-4082-8C8D-3DF339E3B321}" destId="{D2F4F916-F33B-4977-BA61-0243FD69AD17}" srcOrd="0" destOrd="0" presId="urn:microsoft.com/office/officeart/2005/8/layout/cycle2"/>
    <dgm:cxn modelId="{3510E6A3-C95F-4728-A947-2B65DA7D49AC}" type="presOf" srcId="{CAD05C8A-FC1D-4041-A668-93BF8A07C7B4}" destId="{B777E792-CD64-4A20-8E1E-2832CDC54C6F}" srcOrd="1" destOrd="0" presId="urn:microsoft.com/office/officeart/2005/8/layout/cycle2"/>
    <dgm:cxn modelId="{69DF907E-19CD-42DD-947D-E18DFDD71CC5}" srcId="{DB3CD6EA-A1A4-43EC-8F29-C7C328625364}" destId="{828576D5-77C1-44BA-8AF8-051690F15EF4}" srcOrd="2" destOrd="0" parTransId="{401DB1A8-4EFA-4C33-8094-046843AA3AFA}" sibTransId="{4AF50D56-2850-46F1-80F1-1E04082F5B21}"/>
    <dgm:cxn modelId="{99C5922C-567D-4F84-BEF7-5CE9FFDAB4C0}" type="presOf" srcId="{BA8AA205-76F6-43F7-9503-9E03AC6C442E}" destId="{EAA4E2C5-8EC1-4925-8975-EAC172C17B93}" srcOrd="0" destOrd="0" presId="urn:microsoft.com/office/officeart/2005/8/layout/cycle2"/>
    <dgm:cxn modelId="{54953FA1-7AE0-43C3-9430-85AE44A8CE85}" type="presOf" srcId="{8348DCF7-6897-4150-A8F5-856D3E297726}" destId="{B8447DF2-E797-4965-A35A-03CC10CFEFED}" srcOrd="0" destOrd="0" presId="urn:microsoft.com/office/officeart/2005/8/layout/cycle2"/>
    <dgm:cxn modelId="{98F17925-4E57-43E5-89BA-4FBD2DEC7014}" type="presOf" srcId="{828576D5-77C1-44BA-8AF8-051690F15EF4}" destId="{7C8B4A9C-E7E0-467F-9D7B-BABCAE95B471}" srcOrd="0" destOrd="0" presId="urn:microsoft.com/office/officeart/2005/8/layout/cycle2"/>
    <dgm:cxn modelId="{67E4EFC0-FC53-4090-90F6-D161C49D6D90}" srcId="{DB3CD6EA-A1A4-43EC-8F29-C7C328625364}" destId="{BA8AA205-76F6-43F7-9503-9E03AC6C442E}" srcOrd="4" destOrd="0" parTransId="{E69AD33F-E1B7-405A-A105-27F0FDF02C65}" sibTransId="{8348DCF7-6897-4150-A8F5-856D3E297726}"/>
    <dgm:cxn modelId="{7F46ACCD-6A38-4E94-90D9-AAF9800C2E37}" srcId="{DB3CD6EA-A1A4-43EC-8F29-C7C328625364}" destId="{B9862B22-F887-4082-8C8D-3DF339E3B321}" srcOrd="3" destOrd="0" parTransId="{EE336794-1467-48DD-9636-13BC0924D930}" sibTransId="{CAD05C8A-FC1D-4041-A668-93BF8A07C7B4}"/>
    <dgm:cxn modelId="{64A98BF4-C523-407D-9BFD-CC76AFC302BF}" srcId="{DB3CD6EA-A1A4-43EC-8F29-C7C328625364}" destId="{B2856E29-2D8E-4635-B344-46A7DA454F95}" srcOrd="0" destOrd="0" parTransId="{5712676A-1A73-4C06-93AA-C81D05D65FD7}" sibTransId="{D6376BD1-51CA-4BF8-9002-A192333E8424}"/>
    <dgm:cxn modelId="{AF19EAB5-87D2-440E-B882-0E4804D46D8E}" type="presOf" srcId="{C2187434-B54F-428B-AD17-177F2B4C9806}" destId="{02DF4D63-DACB-4499-911F-8797E1F5F069}" srcOrd="0" destOrd="0" presId="urn:microsoft.com/office/officeart/2005/8/layout/cycle2"/>
    <dgm:cxn modelId="{0017BCC0-E766-4F62-9FD8-D3A553108C85}" type="presOf" srcId="{D6376BD1-51CA-4BF8-9002-A192333E8424}" destId="{794C7FE5-0675-44E4-84E1-18EDD6347622}" srcOrd="0" destOrd="0" presId="urn:microsoft.com/office/officeart/2005/8/layout/cycle2"/>
    <dgm:cxn modelId="{C7EADC29-D89A-4E32-8C39-FAE723348BDD}" type="presOf" srcId="{D6376BD1-51CA-4BF8-9002-A192333E8424}" destId="{7295A015-6DE5-4EC3-B74E-3215806471F2}" srcOrd="1" destOrd="0" presId="urn:microsoft.com/office/officeart/2005/8/layout/cycle2"/>
    <dgm:cxn modelId="{C59493B0-9C3C-4A24-84A7-AA043840B064}" type="presOf" srcId="{DB3CD6EA-A1A4-43EC-8F29-C7C328625364}" destId="{B5B556A8-FFC6-436A-A211-571E39D711EB}" srcOrd="0" destOrd="0" presId="urn:microsoft.com/office/officeart/2005/8/layout/cycle2"/>
    <dgm:cxn modelId="{0CF1C92F-5B57-47B6-B9F6-6C2DF28BE396}" type="presParOf" srcId="{B5B556A8-FFC6-436A-A211-571E39D711EB}" destId="{C9F2B85A-F7E6-49C0-9642-599AC2326C6F}" srcOrd="0" destOrd="0" presId="urn:microsoft.com/office/officeart/2005/8/layout/cycle2"/>
    <dgm:cxn modelId="{401FC47C-8162-436A-8BD8-CB9E4F82289C}" type="presParOf" srcId="{B5B556A8-FFC6-436A-A211-571E39D711EB}" destId="{794C7FE5-0675-44E4-84E1-18EDD6347622}" srcOrd="1" destOrd="0" presId="urn:microsoft.com/office/officeart/2005/8/layout/cycle2"/>
    <dgm:cxn modelId="{42DF1597-8A98-426A-AB69-0003D4043243}" type="presParOf" srcId="{794C7FE5-0675-44E4-84E1-18EDD6347622}" destId="{7295A015-6DE5-4EC3-B74E-3215806471F2}" srcOrd="0" destOrd="0" presId="urn:microsoft.com/office/officeart/2005/8/layout/cycle2"/>
    <dgm:cxn modelId="{C72F4552-A0AC-4186-A662-90C47C12BD2B}" type="presParOf" srcId="{B5B556A8-FFC6-436A-A211-571E39D711EB}" destId="{02DF4D63-DACB-4499-911F-8797E1F5F069}" srcOrd="2" destOrd="0" presId="urn:microsoft.com/office/officeart/2005/8/layout/cycle2"/>
    <dgm:cxn modelId="{A4717222-B610-411F-BCE7-928D163990B6}" type="presParOf" srcId="{B5B556A8-FFC6-436A-A211-571E39D711EB}" destId="{6A05A943-AAAE-46C0-805D-A595BF731EDC}" srcOrd="3" destOrd="0" presId="urn:microsoft.com/office/officeart/2005/8/layout/cycle2"/>
    <dgm:cxn modelId="{ACF48FFB-6D15-4972-8AE9-5076F32184A2}" type="presParOf" srcId="{6A05A943-AAAE-46C0-805D-A595BF731EDC}" destId="{607BDCC1-DF53-417C-99C4-CF64117E7D73}" srcOrd="0" destOrd="0" presId="urn:microsoft.com/office/officeart/2005/8/layout/cycle2"/>
    <dgm:cxn modelId="{156A87FD-A867-4FAE-8368-C6BA6985F8D3}" type="presParOf" srcId="{B5B556A8-FFC6-436A-A211-571E39D711EB}" destId="{7C8B4A9C-E7E0-467F-9D7B-BABCAE95B471}" srcOrd="4" destOrd="0" presId="urn:microsoft.com/office/officeart/2005/8/layout/cycle2"/>
    <dgm:cxn modelId="{2AEF0FD7-81AF-43CD-8426-19D92ADF9152}" type="presParOf" srcId="{B5B556A8-FFC6-436A-A211-571E39D711EB}" destId="{F8D20300-2266-490B-A870-9A23CC914F24}" srcOrd="5" destOrd="0" presId="urn:microsoft.com/office/officeart/2005/8/layout/cycle2"/>
    <dgm:cxn modelId="{002F5C42-D8EB-48F5-B7C8-17958DCFC50C}" type="presParOf" srcId="{F8D20300-2266-490B-A870-9A23CC914F24}" destId="{DD6A2D4C-44F3-44FD-8618-39277672B85C}" srcOrd="0" destOrd="0" presId="urn:microsoft.com/office/officeart/2005/8/layout/cycle2"/>
    <dgm:cxn modelId="{D8AFCCF6-9886-4B88-8A41-CFBB69F1E50A}" type="presParOf" srcId="{B5B556A8-FFC6-436A-A211-571E39D711EB}" destId="{D2F4F916-F33B-4977-BA61-0243FD69AD17}" srcOrd="6" destOrd="0" presId="urn:microsoft.com/office/officeart/2005/8/layout/cycle2"/>
    <dgm:cxn modelId="{88AB5839-ABD4-4352-9B50-32B023FFD5AB}" type="presParOf" srcId="{B5B556A8-FFC6-436A-A211-571E39D711EB}" destId="{F992C802-8EEF-44E8-AA43-AE6AFEB6B876}" srcOrd="7" destOrd="0" presId="urn:microsoft.com/office/officeart/2005/8/layout/cycle2"/>
    <dgm:cxn modelId="{B43BA348-F9E8-49AD-8616-88941489EB77}" type="presParOf" srcId="{F992C802-8EEF-44E8-AA43-AE6AFEB6B876}" destId="{B777E792-CD64-4A20-8E1E-2832CDC54C6F}" srcOrd="0" destOrd="0" presId="urn:microsoft.com/office/officeart/2005/8/layout/cycle2"/>
    <dgm:cxn modelId="{1D306FD8-E4A7-4F65-B541-1AF294B90C77}" type="presParOf" srcId="{B5B556A8-FFC6-436A-A211-571E39D711EB}" destId="{EAA4E2C5-8EC1-4925-8975-EAC172C17B93}" srcOrd="8" destOrd="0" presId="urn:microsoft.com/office/officeart/2005/8/layout/cycle2"/>
    <dgm:cxn modelId="{3B19ADB2-1152-4E62-9DD1-EF673A9CFB08}" type="presParOf" srcId="{B5B556A8-FFC6-436A-A211-571E39D711EB}" destId="{B8447DF2-E797-4965-A35A-03CC10CFEFED}" srcOrd="9" destOrd="0" presId="urn:microsoft.com/office/officeart/2005/8/layout/cycle2"/>
    <dgm:cxn modelId="{BC86764A-C9DB-4A51-A063-EC5C2568618A}" type="presParOf" srcId="{B8447DF2-E797-4965-A35A-03CC10CFEFED}" destId="{4B201D3A-C9CD-4E83-A0CB-F75A6D2A716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2B85A-F7E6-49C0-9642-599AC2326C6F}">
      <dsp:nvSpPr>
        <dsp:cNvPr id="0" name=""/>
        <dsp:cNvSpPr/>
      </dsp:nvSpPr>
      <dsp:spPr>
        <a:xfrm>
          <a:off x="3583196" y="169346"/>
          <a:ext cx="1415645" cy="14409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b="1" kern="1200" dirty="0"/>
            <a:t>Fire</a:t>
          </a:r>
          <a:endParaRPr lang="en-IN" sz="2300" b="1" kern="1200" dirty="0"/>
        </a:p>
      </dsp:txBody>
      <dsp:txXfrm>
        <a:off x="3790512" y="380369"/>
        <a:ext cx="1001013" cy="1018906"/>
      </dsp:txXfrm>
    </dsp:sp>
    <dsp:sp modelId="{794C7FE5-0675-44E4-84E1-18EDD6347622}">
      <dsp:nvSpPr>
        <dsp:cNvPr id="0" name=""/>
        <dsp:cNvSpPr/>
      </dsp:nvSpPr>
      <dsp:spPr>
        <a:xfrm rot="1892731">
          <a:off x="5343056" y="1091341"/>
          <a:ext cx="888212" cy="527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b="1" kern="1200"/>
        </a:p>
      </dsp:txBody>
      <dsp:txXfrm>
        <a:off x="5354757" y="1155489"/>
        <a:ext cx="729853" cy="316718"/>
      </dsp:txXfrm>
    </dsp:sp>
    <dsp:sp modelId="{02DF4D63-DACB-4499-911F-8797E1F5F069}">
      <dsp:nvSpPr>
        <dsp:cNvPr id="0" name=""/>
        <dsp:cNvSpPr/>
      </dsp:nvSpPr>
      <dsp:spPr>
        <a:xfrm>
          <a:off x="5779527" y="1597872"/>
          <a:ext cx="1480991" cy="13206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b="1" kern="1200" dirty="0"/>
            <a:t>Water</a:t>
          </a:r>
          <a:endParaRPr lang="en-IN" sz="2300" b="1" kern="1200" dirty="0"/>
        </a:p>
      </dsp:txBody>
      <dsp:txXfrm>
        <a:off x="5996413" y="1791276"/>
        <a:ext cx="1047219" cy="933837"/>
      </dsp:txXfrm>
    </dsp:sp>
    <dsp:sp modelId="{6A05A943-AAAE-46C0-805D-A595BF731EDC}">
      <dsp:nvSpPr>
        <dsp:cNvPr id="0" name=""/>
        <dsp:cNvSpPr/>
      </dsp:nvSpPr>
      <dsp:spPr>
        <a:xfrm rot="6431561">
          <a:off x="6350399" y="3126331"/>
          <a:ext cx="682756" cy="527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b="1" kern="1200" dirty="0"/>
        </a:p>
      </dsp:txBody>
      <dsp:txXfrm rot="10800000">
        <a:off x="6452983" y="3156263"/>
        <a:ext cx="524397" cy="316718"/>
      </dsp:txXfrm>
    </dsp:sp>
    <dsp:sp modelId="{7C8B4A9C-E7E0-467F-9D7B-BABCAE95B471}">
      <dsp:nvSpPr>
        <dsp:cNvPr id="0" name=""/>
        <dsp:cNvSpPr/>
      </dsp:nvSpPr>
      <dsp:spPr>
        <a:xfrm>
          <a:off x="5166622" y="3687553"/>
          <a:ext cx="1393811" cy="13847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b="1" kern="1200" dirty="0"/>
            <a:t>Earth</a:t>
          </a:r>
          <a:endParaRPr lang="en-IN" sz="2300" b="1" kern="1200" dirty="0"/>
        </a:p>
      </dsp:txBody>
      <dsp:txXfrm>
        <a:off x="5370741" y="3890350"/>
        <a:ext cx="985573" cy="979193"/>
      </dsp:txXfrm>
    </dsp:sp>
    <dsp:sp modelId="{F8D20300-2266-490B-A870-9A23CC914F24}">
      <dsp:nvSpPr>
        <dsp:cNvPr id="0" name=""/>
        <dsp:cNvSpPr/>
      </dsp:nvSpPr>
      <dsp:spPr>
        <a:xfrm rot="10859230">
          <a:off x="3380588" y="4301716"/>
          <a:ext cx="1581755" cy="527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b="1" kern="1200"/>
        </a:p>
      </dsp:txBody>
      <dsp:txXfrm rot="10800000">
        <a:off x="3538935" y="4408653"/>
        <a:ext cx="1423396" cy="316718"/>
      </dsp:txXfrm>
    </dsp:sp>
    <dsp:sp modelId="{D2F4F916-F33B-4977-BA61-0243FD69AD17}">
      <dsp:nvSpPr>
        <dsp:cNvPr id="0" name=""/>
        <dsp:cNvSpPr/>
      </dsp:nvSpPr>
      <dsp:spPr>
        <a:xfrm>
          <a:off x="1768440" y="3597295"/>
          <a:ext cx="1508112" cy="14501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b="1" kern="1200" dirty="0"/>
            <a:t>Wild Animals</a:t>
          </a:r>
          <a:endParaRPr lang="en-IN" sz="2300" b="1" kern="1200" dirty="0"/>
        </a:p>
      </dsp:txBody>
      <dsp:txXfrm>
        <a:off x="1989298" y="3809667"/>
        <a:ext cx="1066396" cy="1025420"/>
      </dsp:txXfrm>
    </dsp:sp>
    <dsp:sp modelId="{F992C802-8EEF-44E8-AA43-AE6AFEB6B876}">
      <dsp:nvSpPr>
        <dsp:cNvPr id="0" name=""/>
        <dsp:cNvSpPr/>
      </dsp:nvSpPr>
      <dsp:spPr>
        <a:xfrm rot="15209763">
          <a:off x="1743248" y="2939285"/>
          <a:ext cx="548167" cy="527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b="1" kern="1200"/>
        </a:p>
      </dsp:txBody>
      <dsp:txXfrm rot="10800000">
        <a:off x="1844921" y="3120775"/>
        <a:ext cx="389808" cy="316718"/>
      </dsp:txXfrm>
    </dsp:sp>
    <dsp:sp modelId="{EAA4E2C5-8EC1-4925-8975-EAC172C17B93}">
      <dsp:nvSpPr>
        <dsp:cNvPr id="0" name=""/>
        <dsp:cNvSpPr/>
      </dsp:nvSpPr>
      <dsp:spPr>
        <a:xfrm>
          <a:off x="1126965" y="1367443"/>
          <a:ext cx="1463177" cy="14281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b="1" kern="1200" dirty="0"/>
            <a:t>Wind</a:t>
          </a:r>
          <a:endParaRPr lang="en-IN" sz="2300" b="1" kern="1200" dirty="0"/>
        </a:p>
      </dsp:txBody>
      <dsp:txXfrm>
        <a:off x="1341242" y="1576590"/>
        <a:ext cx="1034623" cy="1009848"/>
      </dsp:txXfrm>
    </dsp:sp>
    <dsp:sp modelId="{B8447DF2-E797-4965-A35A-03CC10CFEFED}">
      <dsp:nvSpPr>
        <dsp:cNvPr id="0" name=""/>
        <dsp:cNvSpPr/>
      </dsp:nvSpPr>
      <dsp:spPr>
        <a:xfrm rot="20033955">
          <a:off x="2527217" y="951888"/>
          <a:ext cx="673298" cy="527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b="1" kern="1200"/>
        </a:p>
      </dsp:txBody>
      <dsp:txXfrm>
        <a:off x="2535292" y="1092296"/>
        <a:ext cx="514939" cy="31671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FD8D08-BE73-42B6-8484-5E6E67D1DC5C}"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2055662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FD8D08-BE73-42B6-8484-5E6E67D1DC5C}"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410269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FD8D08-BE73-42B6-8484-5E6E67D1DC5C}"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80152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FD8D08-BE73-42B6-8484-5E6E67D1DC5C}"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1595860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FD8D08-BE73-42B6-8484-5E6E67D1DC5C}"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23679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FD8D08-BE73-42B6-8484-5E6E67D1DC5C}"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1391547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FD8D08-BE73-42B6-8484-5E6E67D1DC5C}" type="datetimeFigureOut">
              <a:rPr lang="en-US" smtClean="0"/>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1960717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FD8D08-BE73-42B6-8484-5E6E67D1DC5C}" type="datetimeFigureOut">
              <a:rPr lang="en-US" smtClean="0"/>
              <a:t>7/19/2021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4278547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FD8D08-BE73-42B6-8484-5E6E67D1DC5C}" type="datetimeFigureOut">
              <a:rPr lang="en-US" smtClean="0"/>
              <a:t>7/19/2021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195120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FD8D08-BE73-42B6-8484-5E6E67D1DC5C}"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2520840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FD8D08-BE73-42B6-8484-5E6E67D1DC5C}"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20EF22-F6A0-464A-89BC-D0A963885FE9}" type="slidenum">
              <a:rPr lang="en-US" smtClean="0"/>
              <a:t>‹#›</a:t>
            </a:fld>
            <a:endParaRPr lang="en-US"/>
          </a:p>
        </p:txBody>
      </p:sp>
    </p:spTree>
    <p:extLst>
      <p:ext uri="{BB962C8B-B14F-4D97-AF65-F5344CB8AC3E}">
        <p14:creationId xmlns:p14="http://schemas.microsoft.com/office/powerpoint/2010/main" val="24692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D8D08-BE73-42B6-8484-5E6E67D1DC5C}" type="datetimeFigureOut">
              <a:rPr lang="en-US" smtClean="0"/>
              <a:t>7/19/2021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0EF22-F6A0-464A-89BC-D0A963885FE9}" type="slidenum">
              <a:rPr lang="en-US" smtClean="0"/>
              <a:t>‹#›</a:t>
            </a:fld>
            <a:endParaRPr lang="en-US"/>
          </a:p>
        </p:txBody>
      </p:sp>
    </p:spTree>
    <p:extLst>
      <p:ext uri="{BB962C8B-B14F-4D97-AF65-F5344CB8AC3E}">
        <p14:creationId xmlns:p14="http://schemas.microsoft.com/office/powerpoint/2010/main" val="1108537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wmf"/><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www.iitb.ac.in/en/education/research-internship" TargetMode="External"/><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hyperlink" Target="https://www.it.iitb.ac.in/summerinternship2019/register.html" TargetMode="External"/><Relationship Id="rId4" Type="http://schemas.openxmlformats.org/officeDocument/2006/relationships/hyperlink" Target="http://www.iitb.ac.in/newacadhome/toTraining.jsp"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urge.iitk.ac.in/"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hyperlink" Target="https://www.iiitd.ac.in/placement/summer-internships" TargetMode="External"/><Relationship Id="rId5" Type="http://schemas.openxmlformats.org/officeDocument/2006/relationships/hyperlink" Target="http://webapps.iitbbs.ac.in/summer_internship-application/" TargetMode="External"/><Relationship Id="rId4" Type="http://schemas.openxmlformats.org/officeDocument/2006/relationships/hyperlink" Target="http://spark.iitr.ac.in/"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daad.de/en/" TargetMode="External"/><Relationship Id="rId7" Type="http://schemas.openxmlformats.org/officeDocument/2006/relationships/hyperlink" Target="http://viterbi.usc.edu/students/summerinternship/viterbi-india-program.htm"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hyperlink" Target="http://www.mitacs.ca/globalink" TargetMode="External"/><Relationship Id="rId5" Type="http://schemas.openxmlformats.org/officeDocument/2006/relationships/hyperlink" Target="http://bel.uq.edu.au/bel-taiwan-scholarships" TargetMode="External"/><Relationship Id="rId4" Type="http://schemas.openxmlformats.org/officeDocument/2006/relationships/hyperlink" Target="http://www.inde.campusfrance.org/en/"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412124" y="1622738"/>
            <a:ext cx="11513713" cy="1887225"/>
          </a:xfrm>
          <a:prstGeom prst="rect">
            <a:avLst/>
          </a:prstGeom>
          <a:no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smtClean="0">
                <a:solidFill>
                  <a:schemeClr val="accent4">
                    <a:lumMod val="60000"/>
                    <a:lumOff val="40000"/>
                  </a:schemeClr>
                </a:solidFill>
                <a:latin typeface="Algerian" panose="04020705040A02060702" pitchFamily="82" charset="0"/>
              </a:rPr>
              <a:t>Perspective Development based on Internet of Things and Micro Devices</a:t>
            </a:r>
            <a:endParaRPr lang="en-US" sz="3200" dirty="0">
              <a:solidFill>
                <a:schemeClr val="accent4">
                  <a:lumMod val="60000"/>
                  <a:lumOff val="40000"/>
                </a:schemeClr>
              </a:solidFill>
              <a:latin typeface="Algerian" panose="04020705040A02060702" pitchFamily="82" charset="0"/>
            </a:endParaRPr>
          </a:p>
        </p:txBody>
      </p:sp>
      <p:sp>
        <p:nvSpPr>
          <p:cNvPr id="6" name="Rectangle 5"/>
          <p:cNvSpPr/>
          <p:nvPr/>
        </p:nvSpPr>
        <p:spPr>
          <a:xfrm>
            <a:off x="2801154" y="3329659"/>
            <a:ext cx="7160654" cy="2130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onotype Corsiva" panose="03010101010201010101" pitchFamily="66" charset="0"/>
              </a:rPr>
              <a:t>Presented By,</a:t>
            </a:r>
          </a:p>
          <a:p>
            <a:pPr algn="ctr"/>
            <a:r>
              <a:rPr lang="en-US" sz="4000" b="1" i="1" dirty="0" smtClean="0">
                <a:latin typeface="Monotype Corsiva" panose="03010101010201010101" pitchFamily="66" charset="0"/>
              </a:rPr>
              <a:t>Muneer Khan</a:t>
            </a:r>
          </a:p>
          <a:p>
            <a:pPr algn="ctr"/>
            <a:r>
              <a:rPr lang="en-US" sz="2500" b="1" i="1" dirty="0" smtClean="0">
                <a:latin typeface="Monotype Corsiva" panose="03010101010201010101" pitchFamily="66" charset="0"/>
              </a:rPr>
              <a:t>The Fu Foundation School of Engineering and Applied Sciences, Manhattan, New York, USA</a:t>
            </a:r>
            <a:endParaRPr lang="en-US" sz="2500" b="1" i="1" dirty="0">
              <a:latin typeface="Monotype Corsiva" panose="03010101010201010101" pitchFamily="66" charset="0"/>
            </a:endParaRPr>
          </a:p>
        </p:txBody>
      </p:sp>
      <p:sp>
        <p:nvSpPr>
          <p:cNvPr id="7" name="Rectangle 6"/>
          <p:cNvSpPr/>
          <p:nvPr/>
        </p:nvSpPr>
        <p:spPr>
          <a:xfrm>
            <a:off x="1524000" y="5653827"/>
            <a:ext cx="9963955" cy="991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Venue,</a:t>
            </a:r>
          </a:p>
          <a:p>
            <a:pPr algn="ctr"/>
            <a:r>
              <a:rPr lang="en-US" sz="2000" b="1" dirty="0" smtClean="0">
                <a:solidFill>
                  <a:srgbClr val="FFFF00"/>
                </a:solidFill>
                <a:latin typeface="Times New Roman" panose="02020603050405020304" pitchFamily="18" charset="0"/>
                <a:cs typeface="Times New Roman" panose="02020603050405020304" pitchFamily="18" charset="0"/>
              </a:rPr>
              <a:t>Graphic Era Hill University, India</a:t>
            </a:r>
            <a:endParaRPr lang="en-US" sz="2000" b="1" dirty="0">
              <a:solidFill>
                <a:srgbClr val="FFFF00"/>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3646877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448614" y="2172014"/>
            <a:ext cx="11294772" cy="1985159"/>
          </a:xfrm>
          <a:prstGeom prst="rect">
            <a:avLst/>
          </a:prstGeom>
        </p:spPr>
        <p:txBody>
          <a:bodyPr wrap="square">
            <a:spAutoFit/>
          </a:bodyPr>
          <a:lstStyle/>
          <a:p>
            <a:pPr algn="ctr"/>
            <a:r>
              <a:rPr lang="en-US" sz="3000" b="1" i="0" dirty="0" smtClean="0">
                <a:solidFill>
                  <a:srgbClr val="FFC000"/>
                </a:solidFill>
                <a:effectLst/>
                <a:latin typeface="Bell MT" panose="02020503060305020303" pitchFamily="18" charset="0"/>
              </a:rPr>
              <a:t>Internet of Things</a:t>
            </a:r>
          </a:p>
          <a:p>
            <a:endParaRPr lang="en-US" dirty="0">
              <a:solidFill>
                <a:srgbClr val="202124"/>
              </a:solidFill>
              <a:latin typeface="arial" panose="020B0604020202020204" pitchFamily="34" charset="0"/>
            </a:endParaRPr>
          </a:p>
          <a:p>
            <a:r>
              <a:rPr lang="en-US" sz="2500" b="0" i="0" dirty="0" smtClean="0">
                <a:solidFill>
                  <a:schemeClr val="bg1"/>
                </a:solidFill>
                <a:effectLst/>
              </a:rPr>
              <a:t>The </a:t>
            </a:r>
            <a:r>
              <a:rPr lang="en-US" sz="2500" b="1" i="0" dirty="0" smtClean="0">
                <a:solidFill>
                  <a:schemeClr val="bg1"/>
                </a:solidFill>
                <a:effectLst/>
              </a:rPr>
              <a:t>goal</a:t>
            </a:r>
            <a:r>
              <a:rPr lang="en-US" sz="2500" b="0" i="0" dirty="0" smtClean="0">
                <a:solidFill>
                  <a:schemeClr val="bg1"/>
                </a:solidFill>
                <a:effectLst/>
              </a:rPr>
              <a:t> behind the </a:t>
            </a:r>
            <a:r>
              <a:rPr lang="en-US" sz="2500" b="1" i="0" dirty="0" smtClean="0">
                <a:solidFill>
                  <a:schemeClr val="bg1"/>
                </a:solidFill>
                <a:effectLst/>
              </a:rPr>
              <a:t>Internet of things</a:t>
            </a:r>
            <a:r>
              <a:rPr lang="en-US" sz="2500" b="0" i="0" dirty="0" smtClean="0">
                <a:solidFill>
                  <a:schemeClr val="bg1"/>
                </a:solidFill>
                <a:effectLst/>
              </a:rPr>
              <a:t> is to have devices that self report in real-time, improving efficiency and bringing important information to the surface more quickly than a system depending on human intervention</a:t>
            </a:r>
            <a:endParaRPr lang="en-US" sz="2500" dirty="0">
              <a:solidFill>
                <a:schemeClr val="bg1"/>
              </a:solidFill>
            </a:endParaRPr>
          </a:p>
        </p:txBody>
      </p:sp>
      <p:sp>
        <p:nvSpPr>
          <p:cNvPr id="14" name="Rectangle 13"/>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435188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0" name="Picture 2" descr="Test Your Knowledge-introduction To Iot - ProProfs Quiz"/>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1241359"/>
            <a:ext cx="12192001" cy="53011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1055031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601951" y="1621596"/>
            <a:ext cx="3376309" cy="369332"/>
          </a:xfrm>
          <a:prstGeom prst="rect">
            <a:avLst/>
          </a:prstGeom>
        </p:spPr>
        <p:txBody>
          <a:bodyPr wrap="none">
            <a:spAutoFit/>
          </a:bodyPr>
          <a:lstStyle/>
          <a:p>
            <a:pPr marL="12700">
              <a:lnSpc>
                <a:spcPct val="100000"/>
              </a:lnSpc>
              <a:spcBef>
                <a:spcPts val="130"/>
              </a:spcBef>
            </a:pPr>
            <a:r>
              <a:rPr lang="en-US" b="1" spc="5" dirty="0" smtClean="0">
                <a:solidFill>
                  <a:srgbClr val="FFFF00"/>
                </a:solidFill>
                <a:latin typeface="Arial"/>
                <a:cs typeface="Arial"/>
              </a:rPr>
              <a:t>Internet of Things (</a:t>
            </a:r>
            <a:r>
              <a:rPr lang="en-US" b="1" spc="5" dirty="0" err="1" smtClean="0">
                <a:solidFill>
                  <a:srgbClr val="FFFF00"/>
                </a:solidFill>
                <a:latin typeface="Arial"/>
                <a:cs typeface="Arial"/>
              </a:rPr>
              <a:t>IoT</a:t>
            </a:r>
            <a:r>
              <a:rPr lang="en-US" b="1" spc="5" dirty="0" smtClean="0">
                <a:solidFill>
                  <a:srgbClr val="FFFF00"/>
                </a:solidFill>
                <a:latin typeface="Arial"/>
                <a:cs typeface="Arial"/>
              </a:rPr>
              <a:t>)</a:t>
            </a:r>
            <a:r>
              <a:rPr lang="en-US" b="1" spc="-25" dirty="0" smtClean="0">
                <a:solidFill>
                  <a:srgbClr val="FFFF00"/>
                </a:solidFill>
                <a:latin typeface="Arial"/>
                <a:cs typeface="Arial"/>
              </a:rPr>
              <a:t> </a:t>
            </a:r>
            <a:r>
              <a:rPr lang="en-US" b="1" spc="-10" dirty="0" smtClean="0">
                <a:solidFill>
                  <a:srgbClr val="FFFF00"/>
                </a:solidFill>
                <a:latin typeface="Arial"/>
                <a:cs typeface="Arial"/>
              </a:rPr>
              <a:t>Wave</a:t>
            </a:r>
            <a:endParaRPr lang="en-US" b="1" dirty="0">
              <a:solidFill>
                <a:srgbClr val="FFFF00"/>
              </a:solidFill>
              <a:latin typeface="Arial"/>
              <a:cs typeface="Arial"/>
            </a:endParaRPr>
          </a:p>
        </p:txBody>
      </p:sp>
      <p:sp>
        <p:nvSpPr>
          <p:cNvPr id="4" name="object 3"/>
          <p:cNvSpPr txBox="1"/>
          <p:nvPr/>
        </p:nvSpPr>
        <p:spPr>
          <a:xfrm>
            <a:off x="489397" y="2085890"/>
            <a:ext cx="5241702" cy="1676400"/>
          </a:xfrm>
          <a:prstGeom prst="rect">
            <a:avLst/>
          </a:prstGeom>
        </p:spPr>
        <p:txBody>
          <a:bodyPr vert="horz" wrap="square" lIns="0" tIns="17145" rIns="0" bIns="0" rtlCol="0">
            <a:spAutoFit/>
          </a:bodyPr>
          <a:lstStyle/>
          <a:p>
            <a:pPr marL="12700" marR="5080">
              <a:lnSpc>
                <a:spcPct val="99800"/>
              </a:lnSpc>
              <a:spcBef>
                <a:spcPts val="135"/>
              </a:spcBef>
            </a:pPr>
            <a:r>
              <a:rPr sz="1800" b="1" spc="0" dirty="0">
                <a:solidFill>
                  <a:schemeClr val="bg1"/>
                </a:solidFill>
                <a:latin typeface="Arial"/>
                <a:cs typeface="Arial"/>
              </a:rPr>
              <a:t>Internet of Things (IoT): </a:t>
            </a:r>
            <a:r>
              <a:rPr sz="1800" dirty="0">
                <a:solidFill>
                  <a:schemeClr val="bg1"/>
                </a:solidFill>
                <a:latin typeface="Arial"/>
                <a:cs typeface="Arial"/>
              </a:rPr>
              <a:t>Enabling  </a:t>
            </a:r>
            <a:r>
              <a:rPr sz="1800" b="1" spc="0" dirty="0">
                <a:solidFill>
                  <a:schemeClr val="bg1"/>
                </a:solidFill>
                <a:latin typeface="Arial"/>
                <a:cs typeface="Arial"/>
              </a:rPr>
              <a:t>communication </a:t>
            </a:r>
            <a:r>
              <a:rPr sz="1800" spc="0" dirty="0">
                <a:solidFill>
                  <a:schemeClr val="bg1"/>
                </a:solidFill>
                <a:latin typeface="Arial"/>
                <a:cs typeface="Arial"/>
              </a:rPr>
              <a:t>between </a:t>
            </a:r>
            <a:r>
              <a:rPr sz="1800" b="1" spc="0" dirty="0">
                <a:solidFill>
                  <a:schemeClr val="bg1"/>
                </a:solidFill>
                <a:latin typeface="Arial"/>
                <a:cs typeface="Arial"/>
              </a:rPr>
              <a:t>devices</a:t>
            </a:r>
            <a:r>
              <a:rPr sz="1800" spc="0" dirty="0">
                <a:solidFill>
                  <a:schemeClr val="bg1"/>
                </a:solidFill>
                <a:latin typeface="Arial"/>
                <a:cs typeface="Arial"/>
              </a:rPr>
              <a:t>, </a:t>
            </a:r>
            <a:r>
              <a:rPr sz="1800" b="1" spc="0" dirty="0">
                <a:solidFill>
                  <a:schemeClr val="bg1"/>
                </a:solidFill>
                <a:latin typeface="Arial"/>
                <a:cs typeface="Arial"/>
              </a:rPr>
              <a:t>people  </a:t>
            </a:r>
            <a:r>
              <a:rPr sz="1800" b="1" spc="15" dirty="0">
                <a:solidFill>
                  <a:schemeClr val="bg1"/>
                </a:solidFill>
                <a:latin typeface="Arial"/>
                <a:cs typeface="Arial"/>
              </a:rPr>
              <a:t>&amp; </a:t>
            </a:r>
            <a:r>
              <a:rPr sz="1800" b="1" spc="0" dirty="0">
                <a:solidFill>
                  <a:schemeClr val="bg1"/>
                </a:solidFill>
                <a:latin typeface="Arial"/>
                <a:cs typeface="Arial"/>
              </a:rPr>
              <a:t>processes </a:t>
            </a:r>
            <a:r>
              <a:rPr sz="1800" spc="5" dirty="0">
                <a:solidFill>
                  <a:schemeClr val="bg1"/>
                </a:solidFill>
                <a:latin typeface="Arial"/>
                <a:cs typeface="Arial"/>
              </a:rPr>
              <a:t>to </a:t>
            </a:r>
            <a:r>
              <a:rPr sz="1800" dirty="0">
                <a:solidFill>
                  <a:schemeClr val="bg1"/>
                </a:solidFill>
                <a:latin typeface="Arial"/>
                <a:cs typeface="Arial"/>
              </a:rPr>
              <a:t>exchange useful </a:t>
            </a:r>
            <a:r>
              <a:rPr sz="1800" spc="0" dirty="0">
                <a:solidFill>
                  <a:schemeClr val="bg1"/>
                </a:solidFill>
                <a:latin typeface="Arial"/>
                <a:cs typeface="Arial"/>
              </a:rPr>
              <a:t>information  </a:t>
            </a:r>
            <a:r>
              <a:rPr sz="1800" spc="15" dirty="0">
                <a:solidFill>
                  <a:schemeClr val="bg1"/>
                </a:solidFill>
                <a:latin typeface="Arial"/>
                <a:cs typeface="Arial"/>
              </a:rPr>
              <a:t>&amp; </a:t>
            </a:r>
            <a:r>
              <a:rPr sz="1800" dirty="0">
                <a:solidFill>
                  <a:schemeClr val="bg1"/>
                </a:solidFill>
                <a:latin typeface="Arial"/>
                <a:cs typeface="Arial"/>
              </a:rPr>
              <a:t>knowledge </a:t>
            </a:r>
            <a:r>
              <a:rPr sz="1800" spc="0" dirty="0">
                <a:solidFill>
                  <a:schemeClr val="bg1"/>
                </a:solidFill>
                <a:latin typeface="Arial"/>
                <a:cs typeface="Arial"/>
              </a:rPr>
              <a:t>that create </a:t>
            </a:r>
            <a:r>
              <a:rPr sz="1800" dirty="0">
                <a:solidFill>
                  <a:schemeClr val="bg1"/>
                </a:solidFill>
                <a:latin typeface="Arial"/>
                <a:cs typeface="Arial"/>
              </a:rPr>
              <a:t>value </a:t>
            </a:r>
            <a:r>
              <a:rPr sz="1800" spc="0" dirty="0">
                <a:solidFill>
                  <a:schemeClr val="bg1"/>
                </a:solidFill>
                <a:latin typeface="Arial"/>
                <a:cs typeface="Arial"/>
              </a:rPr>
              <a:t>for</a:t>
            </a:r>
            <a:r>
              <a:rPr sz="1800" spc="-35" dirty="0">
                <a:solidFill>
                  <a:schemeClr val="bg1"/>
                </a:solidFill>
                <a:latin typeface="Arial"/>
                <a:cs typeface="Arial"/>
              </a:rPr>
              <a:t> </a:t>
            </a:r>
            <a:r>
              <a:rPr sz="1800" spc="0" dirty="0">
                <a:solidFill>
                  <a:schemeClr val="bg1"/>
                </a:solidFill>
                <a:latin typeface="Arial"/>
                <a:cs typeface="Arial"/>
              </a:rPr>
              <a:t>humans</a:t>
            </a:r>
            <a:endParaRPr sz="1800" dirty="0">
              <a:solidFill>
                <a:schemeClr val="bg1"/>
              </a:solidFill>
              <a:latin typeface="Arial"/>
              <a:cs typeface="Arial"/>
            </a:endParaRPr>
          </a:p>
          <a:p>
            <a:pPr>
              <a:lnSpc>
                <a:spcPct val="100000"/>
              </a:lnSpc>
              <a:spcBef>
                <a:spcPts val="40"/>
              </a:spcBef>
            </a:pPr>
            <a:endParaRPr sz="1850" dirty="0">
              <a:solidFill>
                <a:schemeClr val="bg1"/>
              </a:solidFill>
              <a:latin typeface="Times New Roman"/>
              <a:cs typeface="Times New Roman"/>
            </a:endParaRPr>
          </a:p>
          <a:p>
            <a:pPr marL="12700">
              <a:lnSpc>
                <a:spcPct val="100000"/>
              </a:lnSpc>
            </a:pPr>
            <a:r>
              <a:rPr sz="1800" spc="-40" dirty="0">
                <a:solidFill>
                  <a:schemeClr val="bg1"/>
                </a:solidFill>
                <a:latin typeface="Arial"/>
                <a:cs typeface="Arial"/>
              </a:rPr>
              <a:t>Term </a:t>
            </a:r>
            <a:r>
              <a:rPr sz="1800" dirty="0">
                <a:solidFill>
                  <a:schemeClr val="bg1"/>
                </a:solidFill>
                <a:latin typeface="Arial"/>
                <a:cs typeface="Arial"/>
              </a:rPr>
              <a:t>first </a:t>
            </a:r>
            <a:r>
              <a:rPr sz="1800" spc="0" dirty="0">
                <a:solidFill>
                  <a:schemeClr val="bg1"/>
                </a:solidFill>
                <a:latin typeface="Arial"/>
                <a:cs typeface="Arial"/>
              </a:rPr>
              <a:t>proposed </a:t>
            </a:r>
            <a:r>
              <a:rPr sz="1800" spc="5" dirty="0">
                <a:solidFill>
                  <a:schemeClr val="bg1"/>
                </a:solidFill>
                <a:latin typeface="Arial"/>
                <a:cs typeface="Arial"/>
              </a:rPr>
              <a:t>by </a:t>
            </a:r>
            <a:r>
              <a:rPr sz="1800" dirty="0">
                <a:solidFill>
                  <a:schemeClr val="bg1"/>
                </a:solidFill>
                <a:latin typeface="Arial"/>
                <a:cs typeface="Arial"/>
              </a:rPr>
              <a:t>Kevin </a:t>
            </a:r>
            <a:r>
              <a:rPr sz="1800" spc="0" dirty="0">
                <a:solidFill>
                  <a:schemeClr val="bg1"/>
                </a:solidFill>
                <a:latin typeface="Arial"/>
                <a:cs typeface="Arial"/>
              </a:rPr>
              <a:t>Ashton in</a:t>
            </a:r>
            <a:r>
              <a:rPr sz="1800" spc="-110" dirty="0">
                <a:solidFill>
                  <a:schemeClr val="bg1"/>
                </a:solidFill>
                <a:latin typeface="Arial"/>
                <a:cs typeface="Arial"/>
              </a:rPr>
              <a:t> </a:t>
            </a:r>
            <a:r>
              <a:rPr sz="1800" dirty="0">
                <a:solidFill>
                  <a:schemeClr val="bg1"/>
                </a:solidFill>
                <a:latin typeface="Arial"/>
                <a:cs typeface="Arial"/>
              </a:rPr>
              <a:t>1999</a:t>
            </a:r>
          </a:p>
        </p:txBody>
      </p:sp>
      <p:sp>
        <p:nvSpPr>
          <p:cNvPr id="5" name="object 11"/>
          <p:cNvSpPr/>
          <p:nvPr/>
        </p:nvSpPr>
        <p:spPr>
          <a:xfrm>
            <a:off x="489397" y="4159810"/>
            <a:ext cx="2131091" cy="2369779"/>
          </a:xfrm>
          <a:prstGeom prst="rect">
            <a:avLst/>
          </a:prstGeom>
          <a:blipFill>
            <a:blip r:embed="rId3" cstate="print"/>
            <a:stretch>
              <a:fillRect/>
            </a:stretch>
          </a:blipFill>
        </p:spPr>
        <p:txBody>
          <a:bodyPr wrap="square" lIns="0" tIns="0" rIns="0" bIns="0" rtlCol="0"/>
          <a:lstStyle/>
          <a:p>
            <a:endParaRPr/>
          </a:p>
        </p:txBody>
      </p:sp>
      <p:sp>
        <p:nvSpPr>
          <p:cNvPr id="6" name="object 8"/>
          <p:cNvSpPr/>
          <p:nvPr/>
        </p:nvSpPr>
        <p:spPr>
          <a:xfrm>
            <a:off x="2719228" y="4159810"/>
            <a:ext cx="2913131" cy="2369779"/>
          </a:xfrm>
          <a:prstGeom prst="rect">
            <a:avLst/>
          </a:prstGeom>
          <a:blipFill>
            <a:blip r:embed="rId4" cstate="print"/>
            <a:stretch>
              <a:fillRect/>
            </a:stretch>
          </a:blipFill>
        </p:spPr>
        <p:txBody>
          <a:bodyPr wrap="square" lIns="0" tIns="0" rIns="0" bIns="0" rtlCol="0"/>
          <a:lstStyle/>
          <a:p>
            <a:endParaRPr/>
          </a:p>
        </p:txBody>
      </p:sp>
      <p:sp>
        <p:nvSpPr>
          <p:cNvPr id="7" name="object 6"/>
          <p:cNvSpPr/>
          <p:nvPr/>
        </p:nvSpPr>
        <p:spPr>
          <a:xfrm>
            <a:off x="5731098" y="4159810"/>
            <a:ext cx="6362163" cy="2369779"/>
          </a:xfrm>
          <a:prstGeom prst="rect">
            <a:avLst/>
          </a:prstGeom>
          <a:blipFill>
            <a:blip r:embed="rId5" cstate="print"/>
            <a:stretch>
              <a:fillRect/>
            </a:stretch>
          </a:blipFill>
        </p:spPr>
        <p:txBody>
          <a:bodyPr wrap="square" lIns="0" tIns="0" rIns="0" bIns="0" rtlCol="0"/>
          <a:lstStyle/>
          <a:p>
            <a:endParaRPr/>
          </a:p>
        </p:txBody>
      </p:sp>
      <p:sp>
        <p:nvSpPr>
          <p:cNvPr id="8" name="object 4"/>
          <p:cNvSpPr/>
          <p:nvPr/>
        </p:nvSpPr>
        <p:spPr>
          <a:xfrm>
            <a:off x="5731098" y="1389999"/>
            <a:ext cx="6362163" cy="2698849"/>
          </a:xfrm>
          <a:prstGeom prst="rect">
            <a:avLst/>
          </a:prstGeom>
          <a:blipFill>
            <a:blip r:embed="rId6" cstate="print"/>
            <a:stretch>
              <a:fillRect/>
            </a:stretch>
          </a:blipFill>
        </p:spPr>
        <p:txBody>
          <a:bodyPr wrap="square" lIns="0" tIns="0" rIns="0" bIns="0" rtlCol="0"/>
          <a:lstStyle/>
          <a:p>
            <a:endParaRPr/>
          </a:p>
        </p:txBody>
      </p:sp>
      <p:sp>
        <p:nvSpPr>
          <p:cNvPr id="9" name="Rectangle 8"/>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389795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bject 2"/>
          <p:cNvSpPr txBox="1">
            <a:spLocks/>
          </p:cNvSpPr>
          <p:nvPr/>
        </p:nvSpPr>
        <p:spPr>
          <a:xfrm>
            <a:off x="2135457" y="1324545"/>
            <a:ext cx="7009064" cy="476795"/>
          </a:xfrm>
          <a:prstGeom prst="rect">
            <a:avLst/>
          </a:prstGeom>
        </p:spPr>
        <p:txBody>
          <a:bodyPr vert="horz" wrap="square" lIns="0" tIns="14984"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527">
              <a:lnSpc>
                <a:spcPct val="100000"/>
              </a:lnSpc>
              <a:spcBef>
                <a:spcPts val="118"/>
              </a:spcBef>
            </a:pPr>
            <a:r>
              <a:rPr lang="en-US" sz="3000" b="1" spc="5" dirty="0" smtClean="0">
                <a:solidFill>
                  <a:srgbClr val="FFFF00"/>
                </a:solidFill>
                <a:latin typeface="Bell MT" panose="02020503060305020303" pitchFamily="18" charset="0"/>
                <a:cs typeface="Arial"/>
              </a:rPr>
              <a:t>Architecture</a:t>
            </a:r>
            <a:r>
              <a:rPr lang="en-US" sz="3000" b="1" spc="-5" dirty="0" smtClean="0">
                <a:solidFill>
                  <a:srgbClr val="FFFF00"/>
                </a:solidFill>
                <a:latin typeface="Bell MT" panose="02020503060305020303" pitchFamily="18" charset="0"/>
                <a:cs typeface="Arial"/>
              </a:rPr>
              <a:t> </a:t>
            </a:r>
            <a:r>
              <a:rPr lang="en-US" sz="3000" b="1" spc="5" dirty="0" smtClean="0">
                <a:solidFill>
                  <a:srgbClr val="FFFF00"/>
                </a:solidFill>
                <a:latin typeface="Bell MT" panose="02020503060305020303" pitchFamily="18" charset="0"/>
                <a:cs typeface="Arial"/>
              </a:rPr>
              <a:t>Drivers</a:t>
            </a:r>
            <a:endParaRPr lang="en-US" sz="3000" b="1" dirty="0">
              <a:solidFill>
                <a:srgbClr val="FFFF00"/>
              </a:solidFill>
              <a:latin typeface="Bell MT" panose="02020503060305020303" pitchFamily="18" charset="0"/>
              <a:cs typeface="Arial"/>
            </a:endParaRPr>
          </a:p>
        </p:txBody>
      </p:sp>
      <p:sp>
        <p:nvSpPr>
          <p:cNvPr id="4" name="object 3"/>
          <p:cNvSpPr/>
          <p:nvPr/>
        </p:nvSpPr>
        <p:spPr>
          <a:xfrm>
            <a:off x="1983913" y="2080348"/>
            <a:ext cx="1867220" cy="564776"/>
          </a:xfrm>
          <a:prstGeom prst="rect">
            <a:avLst/>
          </a:prstGeom>
          <a:blipFill>
            <a:blip r:embed="rId3" cstate="print"/>
            <a:stretch>
              <a:fillRect/>
            </a:stretch>
          </a:blipFill>
        </p:spPr>
        <p:txBody>
          <a:bodyPr wrap="square" lIns="0" tIns="0" rIns="0" bIns="0" rtlCol="0"/>
          <a:lstStyle/>
          <a:p>
            <a:endParaRPr sz="1634" b="1"/>
          </a:p>
        </p:txBody>
      </p:sp>
      <p:sp>
        <p:nvSpPr>
          <p:cNvPr id="5" name="object 4"/>
          <p:cNvSpPr txBox="1"/>
          <p:nvPr/>
        </p:nvSpPr>
        <p:spPr>
          <a:xfrm>
            <a:off x="2494039" y="2184823"/>
            <a:ext cx="848316" cy="235098"/>
          </a:xfrm>
          <a:prstGeom prst="rect">
            <a:avLst/>
          </a:prstGeom>
        </p:spPr>
        <p:txBody>
          <a:bodyPr vert="horz" wrap="square" lIns="0" tIns="11526" rIns="0" bIns="0" rtlCol="0">
            <a:spAutoFit/>
          </a:bodyPr>
          <a:lstStyle/>
          <a:p>
            <a:pPr marL="11527">
              <a:spcBef>
                <a:spcPts val="91"/>
              </a:spcBef>
            </a:pPr>
            <a:r>
              <a:rPr sz="1452" b="1" spc="-14" dirty="0">
                <a:solidFill>
                  <a:srgbClr val="FFFFFF"/>
                </a:solidFill>
                <a:latin typeface="Calibri"/>
                <a:cs typeface="Calibri"/>
              </a:rPr>
              <a:t>Large</a:t>
            </a:r>
            <a:r>
              <a:rPr sz="1452" b="1" spc="-64" dirty="0">
                <a:solidFill>
                  <a:srgbClr val="FFFFFF"/>
                </a:solidFill>
                <a:latin typeface="Calibri"/>
                <a:cs typeface="Calibri"/>
              </a:rPr>
              <a:t> </a:t>
            </a:r>
            <a:r>
              <a:rPr sz="1452" b="1" spc="-9" dirty="0">
                <a:solidFill>
                  <a:srgbClr val="FFFFFF"/>
                </a:solidFill>
                <a:latin typeface="Calibri"/>
                <a:cs typeface="Calibri"/>
              </a:rPr>
              <a:t>Scale</a:t>
            </a:r>
            <a:endParaRPr sz="1452" b="1" dirty="0">
              <a:latin typeface="Calibri"/>
              <a:cs typeface="Calibri"/>
            </a:endParaRPr>
          </a:p>
        </p:txBody>
      </p:sp>
      <p:sp>
        <p:nvSpPr>
          <p:cNvPr id="6" name="object 5"/>
          <p:cNvSpPr/>
          <p:nvPr/>
        </p:nvSpPr>
        <p:spPr>
          <a:xfrm>
            <a:off x="1985042" y="2666256"/>
            <a:ext cx="1867220" cy="568618"/>
          </a:xfrm>
          <a:prstGeom prst="rect">
            <a:avLst/>
          </a:prstGeom>
          <a:blipFill>
            <a:blip r:embed="rId4" cstate="print"/>
            <a:stretch>
              <a:fillRect/>
            </a:stretch>
          </a:blipFill>
        </p:spPr>
        <p:txBody>
          <a:bodyPr wrap="square" lIns="0" tIns="0" rIns="0" bIns="0" rtlCol="0"/>
          <a:lstStyle/>
          <a:p>
            <a:endParaRPr sz="1634" b="1"/>
          </a:p>
        </p:txBody>
      </p:sp>
      <p:sp>
        <p:nvSpPr>
          <p:cNvPr id="7" name="object 6"/>
          <p:cNvSpPr txBox="1"/>
          <p:nvPr/>
        </p:nvSpPr>
        <p:spPr>
          <a:xfrm>
            <a:off x="2606635" y="2793666"/>
            <a:ext cx="622983" cy="458556"/>
          </a:xfrm>
          <a:prstGeom prst="rect">
            <a:avLst/>
          </a:prstGeom>
        </p:spPr>
        <p:txBody>
          <a:bodyPr vert="horz" wrap="square" lIns="0" tIns="11526" rIns="0" bIns="0" rtlCol="0">
            <a:spAutoFit/>
          </a:bodyPr>
          <a:lstStyle/>
          <a:p>
            <a:pPr marL="11527">
              <a:spcBef>
                <a:spcPts val="91"/>
              </a:spcBef>
            </a:pPr>
            <a:r>
              <a:rPr sz="1452" b="1" spc="-14" dirty="0">
                <a:solidFill>
                  <a:srgbClr val="FFFFFF"/>
                </a:solidFill>
                <a:latin typeface="Calibri"/>
                <a:cs typeface="Calibri"/>
              </a:rPr>
              <a:t>S</a:t>
            </a:r>
            <a:r>
              <a:rPr sz="1452" b="1" spc="-5" dirty="0">
                <a:solidFill>
                  <a:srgbClr val="FFFFFF"/>
                </a:solidFill>
                <a:latin typeface="Calibri"/>
                <a:cs typeface="Calibri"/>
              </a:rPr>
              <a:t>e</a:t>
            </a:r>
            <a:r>
              <a:rPr sz="1452" b="1" spc="-9" dirty="0">
                <a:solidFill>
                  <a:srgbClr val="FFFFFF"/>
                </a:solidFill>
                <a:latin typeface="Calibri"/>
                <a:cs typeface="Calibri"/>
              </a:rPr>
              <a:t>c</a:t>
            </a:r>
            <a:r>
              <a:rPr sz="1452" b="1" spc="-5" dirty="0">
                <a:solidFill>
                  <a:srgbClr val="FFFFFF"/>
                </a:solidFill>
                <a:latin typeface="Calibri"/>
                <a:cs typeface="Calibri"/>
              </a:rPr>
              <a:t>ur</a:t>
            </a:r>
            <a:r>
              <a:rPr sz="1452" b="1" dirty="0">
                <a:solidFill>
                  <a:srgbClr val="FFFFFF"/>
                </a:solidFill>
                <a:latin typeface="Calibri"/>
                <a:cs typeface="Calibri"/>
              </a:rPr>
              <a:t>ity</a:t>
            </a:r>
            <a:endParaRPr sz="1452" b="1">
              <a:latin typeface="Calibri"/>
              <a:cs typeface="Calibri"/>
            </a:endParaRPr>
          </a:p>
        </p:txBody>
      </p:sp>
      <p:sp>
        <p:nvSpPr>
          <p:cNvPr id="8" name="object 7"/>
          <p:cNvSpPr/>
          <p:nvPr/>
        </p:nvSpPr>
        <p:spPr>
          <a:xfrm>
            <a:off x="1985042" y="3277135"/>
            <a:ext cx="1867220" cy="564776"/>
          </a:xfrm>
          <a:prstGeom prst="rect">
            <a:avLst/>
          </a:prstGeom>
          <a:blipFill>
            <a:blip r:embed="rId3" cstate="print"/>
            <a:stretch>
              <a:fillRect/>
            </a:stretch>
          </a:blipFill>
        </p:spPr>
        <p:txBody>
          <a:bodyPr wrap="square" lIns="0" tIns="0" rIns="0" bIns="0" rtlCol="0"/>
          <a:lstStyle/>
          <a:p>
            <a:endParaRPr sz="1634" b="1"/>
          </a:p>
        </p:txBody>
      </p:sp>
      <p:sp>
        <p:nvSpPr>
          <p:cNvPr id="9" name="object 8"/>
          <p:cNvSpPr txBox="1"/>
          <p:nvPr/>
        </p:nvSpPr>
        <p:spPr>
          <a:xfrm>
            <a:off x="2152264" y="3402510"/>
            <a:ext cx="1531812" cy="235098"/>
          </a:xfrm>
          <a:prstGeom prst="rect">
            <a:avLst/>
          </a:prstGeom>
        </p:spPr>
        <p:txBody>
          <a:bodyPr vert="horz" wrap="square" lIns="0" tIns="11526" rIns="0" bIns="0" rtlCol="0">
            <a:spAutoFit/>
          </a:bodyPr>
          <a:lstStyle/>
          <a:p>
            <a:pPr marL="11527">
              <a:spcBef>
                <a:spcPts val="91"/>
              </a:spcBef>
            </a:pPr>
            <a:r>
              <a:rPr sz="1452" b="1" spc="-9" dirty="0">
                <a:solidFill>
                  <a:srgbClr val="FFFFFF"/>
                </a:solidFill>
                <a:latin typeface="Calibri"/>
                <a:cs typeface="Calibri"/>
              </a:rPr>
              <a:t>Constrained</a:t>
            </a:r>
            <a:r>
              <a:rPr sz="1452" b="1" spc="-68" dirty="0">
                <a:solidFill>
                  <a:srgbClr val="FFFFFF"/>
                </a:solidFill>
                <a:latin typeface="Calibri"/>
                <a:cs typeface="Calibri"/>
              </a:rPr>
              <a:t> </a:t>
            </a:r>
            <a:r>
              <a:rPr sz="1452" b="1" spc="-5" dirty="0">
                <a:solidFill>
                  <a:srgbClr val="FFFFFF"/>
                </a:solidFill>
                <a:latin typeface="Calibri"/>
                <a:cs typeface="Calibri"/>
              </a:rPr>
              <a:t>Devices</a:t>
            </a:r>
            <a:endParaRPr sz="1452" b="1">
              <a:latin typeface="Calibri"/>
              <a:cs typeface="Calibri"/>
            </a:endParaRPr>
          </a:p>
        </p:txBody>
      </p:sp>
      <p:sp>
        <p:nvSpPr>
          <p:cNvPr id="10" name="object 9"/>
          <p:cNvSpPr/>
          <p:nvPr/>
        </p:nvSpPr>
        <p:spPr>
          <a:xfrm>
            <a:off x="1985042" y="3884175"/>
            <a:ext cx="1867220" cy="568618"/>
          </a:xfrm>
          <a:prstGeom prst="rect">
            <a:avLst/>
          </a:prstGeom>
          <a:blipFill>
            <a:blip r:embed="rId4" cstate="print"/>
            <a:stretch>
              <a:fillRect/>
            </a:stretch>
          </a:blipFill>
        </p:spPr>
        <p:txBody>
          <a:bodyPr wrap="square" lIns="0" tIns="0" rIns="0" bIns="0" rtlCol="0"/>
          <a:lstStyle/>
          <a:p>
            <a:endParaRPr sz="1634" b="1"/>
          </a:p>
        </p:txBody>
      </p:sp>
      <p:sp>
        <p:nvSpPr>
          <p:cNvPr id="11" name="object 10"/>
          <p:cNvSpPr txBox="1"/>
          <p:nvPr/>
        </p:nvSpPr>
        <p:spPr>
          <a:xfrm>
            <a:off x="2399844" y="4011352"/>
            <a:ext cx="1036768" cy="235098"/>
          </a:xfrm>
          <a:prstGeom prst="rect">
            <a:avLst/>
          </a:prstGeom>
        </p:spPr>
        <p:txBody>
          <a:bodyPr vert="horz" wrap="square" lIns="0" tIns="11526" rIns="0" bIns="0" rtlCol="0">
            <a:spAutoFit/>
          </a:bodyPr>
          <a:lstStyle/>
          <a:p>
            <a:pPr marL="11527">
              <a:spcBef>
                <a:spcPts val="91"/>
              </a:spcBef>
            </a:pPr>
            <a:r>
              <a:rPr sz="1452" b="1" spc="-14" dirty="0">
                <a:solidFill>
                  <a:srgbClr val="FFFFFF"/>
                </a:solidFill>
                <a:latin typeface="Calibri"/>
                <a:cs typeface="Calibri"/>
              </a:rPr>
              <a:t>Large</a:t>
            </a:r>
            <a:r>
              <a:rPr sz="1452" b="1" spc="-54" dirty="0">
                <a:solidFill>
                  <a:srgbClr val="FFFFFF"/>
                </a:solidFill>
                <a:latin typeface="Calibri"/>
                <a:cs typeface="Calibri"/>
              </a:rPr>
              <a:t> </a:t>
            </a:r>
            <a:r>
              <a:rPr sz="1452" b="1" spc="-18" dirty="0">
                <a:solidFill>
                  <a:srgbClr val="FFFFFF"/>
                </a:solidFill>
                <a:latin typeface="Calibri"/>
                <a:cs typeface="Calibri"/>
              </a:rPr>
              <a:t>Volume</a:t>
            </a:r>
            <a:endParaRPr sz="1452" b="1">
              <a:latin typeface="Calibri"/>
              <a:cs typeface="Calibri"/>
            </a:endParaRPr>
          </a:p>
        </p:txBody>
      </p:sp>
      <p:sp>
        <p:nvSpPr>
          <p:cNvPr id="12" name="object 11"/>
          <p:cNvSpPr/>
          <p:nvPr/>
        </p:nvSpPr>
        <p:spPr>
          <a:xfrm>
            <a:off x="1985042" y="4495056"/>
            <a:ext cx="1867220" cy="564776"/>
          </a:xfrm>
          <a:prstGeom prst="rect">
            <a:avLst/>
          </a:prstGeom>
          <a:blipFill>
            <a:blip r:embed="rId3" cstate="print"/>
            <a:stretch>
              <a:fillRect/>
            </a:stretch>
          </a:blipFill>
        </p:spPr>
        <p:txBody>
          <a:bodyPr wrap="square" lIns="0" tIns="0" rIns="0" bIns="0" rtlCol="0"/>
          <a:lstStyle/>
          <a:p>
            <a:endParaRPr sz="1634" b="1"/>
          </a:p>
        </p:txBody>
      </p:sp>
      <p:sp>
        <p:nvSpPr>
          <p:cNvPr id="13" name="object 12"/>
          <p:cNvSpPr txBox="1"/>
          <p:nvPr/>
        </p:nvSpPr>
        <p:spPr>
          <a:xfrm>
            <a:off x="2338627" y="4620196"/>
            <a:ext cx="1157792" cy="235098"/>
          </a:xfrm>
          <a:prstGeom prst="rect">
            <a:avLst/>
          </a:prstGeom>
        </p:spPr>
        <p:txBody>
          <a:bodyPr vert="horz" wrap="square" lIns="0" tIns="11526" rIns="0" bIns="0" rtlCol="0">
            <a:spAutoFit/>
          </a:bodyPr>
          <a:lstStyle/>
          <a:p>
            <a:pPr marL="11527">
              <a:spcBef>
                <a:spcPts val="91"/>
              </a:spcBef>
            </a:pPr>
            <a:r>
              <a:rPr sz="1452" b="1" spc="-14" dirty="0">
                <a:solidFill>
                  <a:srgbClr val="FFFFFF"/>
                </a:solidFill>
                <a:latin typeface="Calibri"/>
                <a:cs typeface="Calibri"/>
              </a:rPr>
              <a:t>Legacy</a:t>
            </a:r>
            <a:r>
              <a:rPr sz="1452" b="1" spc="-54" dirty="0">
                <a:solidFill>
                  <a:srgbClr val="FFFFFF"/>
                </a:solidFill>
                <a:latin typeface="Calibri"/>
                <a:cs typeface="Calibri"/>
              </a:rPr>
              <a:t> </a:t>
            </a:r>
            <a:r>
              <a:rPr sz="1452" b="1" spc="-9" dirty="0">
                <a:solidFill>
                  <a:srgbClr val="FFFFFF"/>
                </a:solidFill>
                <a:latin typeface="Calibri"/>
                <a:cs typeface="Calibri"/>
              </a:rPr>
              <a:t>Support</a:t>
            </a:r>
            <a:endParaRPr sz="1452" b="1">
              <a:latin typeface="Calibri"/>
              <a:cs typeface="Calibri"/>
            </a:endParaRPr>
          </a:p>
        </p:txBody>
      </p:sp>
      <p:sp>
        <p:nvSpPr>
          <p:cNvPr id="14" name="object 13"/>
          <p:cNvSpPr/>
          <p:nvPr/>
        </p:nvSpPr>
        <p:spPr>
          <a:xfrm>
            <a:off x="1985042" y="5102094"/>
            <a:ext cx="1867220" cy="568618"/>
          </a:xfrm>
          <a:prstGeom prst="rect">
            <a:avLst/>
          </a:prstGeom>
          <a:blipFill>
            <a:blip r:embed="rId4" cstate="print"/>
            <a:stretch>
              <a:fillRect/>
            </a:stretch>
          </a:blipFill>
        </p:spPr>
        <p:txBody>
          <a:bodyPr wrap="square" lIns="0" tIns="0" rIns="0" bIns="0" rtlCol="0"/>
          <a:lstStyle/>
          <a:p>
            <a:endParaRPr sz="1634" b="1"/>
          </a:p>
        </p:txBody>
      </p:sp>
      <p:sp>
        <p:nvSpPr>
          <p:cNvPr id="15" name="object 14"/>
          <p:cNvSpPr txBox="1"/>
          <p:nvPr/>
        </p:nvSpPr>
        <p:spPr>
          <a:xfrm>
            <a:off x="2189229" y="5229043"/>
            <a:ext cx="1458045" cy="235098"/>
          </a:xfrm>
          <a:prstGeom prst="rect">
            <a:avLst/>
          </a:prstGeom>
        </p:spPr>
        <p:txBody>
          <a:bodyPr vert="horz" wrap="square" lIns="0" tIns="11526" rIns="0" bIns="0" rtlCol="0">
            <a:spAutoFit/>
          </a:bodyPr>
          <a:lstStyle/>
          <a:p>
            <a:pPr marL="11527">
              <a:spcBef>
                <a:spcPts val="91"/>
              </a:spcBef>
            </a:pPr>
            <a:r>
              <a:rPr sz="1452" b="1" spc="-9" dirty="0">
                <a:solidFill>
                  <a:srgbClr val="FFFFFF"/>
                </a:solidFill>
                <a:latin typeface="Calibri"/>
                <a:cs typeface="Calibri"/>
              </a:rPr>
              <a:t>Need </a:t>
            </a:r>
            <a:r>
              <a:rPr sz="1452" b="1" spc="-18" dirty="0">
                <a:solidFill>
                  <a:srgbClr val="FFFFFF"/>
                </a:solidFill>
                <a:latin typeface="Calibri"/>
                <a:cs typeface="Calibri"/>
              </a:rPr>
              <a:t>for</a:t>
            </a:r>
            <a:r>
              <a:rPr sz="1452" b="1" spc="-59" dirty="0">
                <a:solidFill>
                  <a:srgbClr val="FFFFFF"/>
                </a:solidFill>
                <a:latin typeface="Calibri"/>
                <a:cs typeface="Calibri"/>
              </a:rPr>
              <a:t> </a:t>
            </a:r>
            <a:r>
              <a:rPr sz="1452" b="1" spc="-9" dirty="0">
                <a:solidFill>
                  <a:srgbClr val="FFFFFF"/>
                </a:solidFill>
                <a:latin typeface="Calibri"/>
                <a:cs typeface="Calibri"/>
              </a:rPr>
              <a:t>Real-Time</a:t>
            </a:r>
            <a:endParaRPr sz="1452" b="1">
              <a:latin typeface="Calibri"/>
              <a:cs typeface="Calibri"/>
            </a:endParaRPr>
          </a:p>
        </p:txBody>
      </p:sp>
      <p:sp>
        <p:nvSpPr>
          <p:cNvPr id="16" name="object 15"/>
          <p:cNvSpPr/>
          <p:nvPr/>
        </p:nvSpPr>
        <p:spPr>
          <a:xfrm>
            <a:off x="3921417" y="2059218"/>
            <a:ext cx="6569849" cy="564776"/>
          </a:xfrm>
          <a:prstGeom prst="rect">
            <a:avLst/>
          </a:prstGeom>
          <a:blipFill>
            <a:blip r:embed="rId5" cstate="print"/>
            <a:stretch>
              <a:fillRect/>
            </a:stretch>
          </a:blipFill>
        </p:spPr>
        <p:txBody>
          <a:bodyPr wrap="square" lIns="0" tIns="0" rIns="0" bIns="0" rtlCol="0"/>
          <a:lstStyle/>
          <a:p>
            <a:endParaRPr sz="1634" b="1"/>
          </a:p>
        </p:txBody>
      </p:sp>
      <p:sp>
        <p:nvSpPr>
          <p:cNvPr id="17" name="object 16"/>
          <p:cNvSpPr txBox="1"/>
          <p:nvPr/>
        </p:nvSpPr>
        <p:spPr>
          <a:xfrm>
            <a:off x="4752519" y="2184823"/>
            <a:ext cx="5563458" cy="235098"/>
          </a:xfrm>
          <a:prstGeom prst="rect">
            <a:avLst/>
          </a:prstGeom>
        </p:spPr>
        <p:txBody>
          <a:bodyPr vert="horz" wrap="square" lIns="0" tIns="11526" rIns="0" bIns="0" rtlCol="0">
            <a:spAutoFit/>
          </a:bodyPr>
          <a:lstStyle/>
          <a:p>
            <a:pPr marL="11527">
              <a:spcBef>
                <a:spcPts val="91"/>
              </a:spcBef>
            </a:pPr>
            <a:r>
              <a:rPr sz="1452" b="1" spc="-5" dirty="0">
                <a:solidFill>
                  <a:srgbClr val="FFFFFF"/>
                </a:solidFill>
                <a:latin typeface="Calibri"/>
                <a:cs typeface="Calibri"/>
              </a:rPr>
              <a:t>Millions of clients </a:t>
            </a:r>
            <a:r>
              <a:rPr sz="1452" b="1" dirty="0">
                <a:solidFill>
                  <a:srgbClr val="FFFFFF"/>
                </a:solidFill>
                <a:latin typeface="Calibri"/>
                <a:cs typeface="Calibri"/>
              </a:rPr>
              <a:t>in a </a:t>
            </a:r>
            <a:r>
              <a:rPr sz="1452" b="1" spc="-5" dirty="0">
                <a:solidFill>
                  <a:srgbClr val="FFFFFF"/>
                </a:solidFill>
                <a:latin typeface="Calibri"/>
                <a:cs typeface="Calibri"/>
              </a:rPr>
              <a:t>single </a:t>
            </a:r>
            <a:r>
              <a:rPr sz="1452" b="1" spc="-9" dirty="0">
                <a:solidFill>
                  <a:srgbClr val="FFFFFF"/>
                </a:solidFill>
                <a:latin typeface="Calibri"/>
                <a:cs typeface="Calibri"/>
              </a:rPr>
              <a:t>network. </a:t>
            </a:r>
            <a:r>
              <a:rPr sz="1452" b="1" spc="-5" dirty="0">
                <a:solidFill>
                  <a:srgbClr val="FFFFFF"/>
                </a:solidFill>
                <a:latin typeface="Calibri"/>
                <a:cs typeface="Calibri"/>
              </a:rPr>
              <a:t>IPv6 </a:t>
            </a:r>
            <a:r>
              <a:rPr sz="1452" b="1" dirty="0">
                <a:solidFill>
                  <a:srgbClr val="FFFFFF"/>
                </a:solidFill>
                <a:latin typeface="Calibri"/>
                <a:cs typeface="Calibri"/>
              </a:rPr>
              <a:t>is </a:t>
            </a:r>
            <a:r>
              <a:rPr sz="1452" b="1" spc="-5" dirty="0">
                <a:solidFill>
                  <a:srgbClr val="FFFFFF"/>
                </a:solidFill>
                <a:latin typeface="Calibri"/>
                <a:cs typeface="Calibri"/>
              </a:rPr>
              <a:t>the </a:t>
            </a:r>
            <a:r>
              <a:rPr sz="1452" b="1" spc="-9" dirty="0">
                <a:solidFill>
                  <a:srgbClr val="FFFFFF"/>
                </a:solidFill>
                <a:latin typeface="Calibri"/>
                <a:cs typeface="Calibri"/>
              </a:rPr>
              <a:t>right </a:t>
            </a:r>
            <a:r>
              <a:rPr sz="1452" b="1" spc="-18" dirty="0">
                <a:solidFill>
                  <a:srgbClr val="FFFFFF"/>
                </a:solidFill>
                <a:latin typeface="Calibri"/>
                <a:cs typeface="Calibri"/>
              </a:rPr>
              <a:t>way </a:t>
            </a:r>
            <a:r>
              <a:rPr sz="1452" b="1" spc="-9" dirty="0">
                <a:solidFill>
                  <a:srgbClr val="FFFFFF"/>
                </a:solidFill>
                <a:latin typeface="Calibri"/>
                <a:cs typeface="Calibri"/>
              </a:rPr>
              <a:t>to</a:t>
            </a:r>
            <a:r>
              <a:rPr sz="1452" b="1" spc="-82" dirty="0">
                <a:solidFill>
                  <a:srgbClr val="FFFFFF"/>
                </a:solidFill>
                <a:latin typeface="Calibri"/>
                <a:cs typeface="Calibri"/>
              </a:rPr>
              <a:t> </a:t>
            </a:r>
            <a:r>
              <a:rPr sz="1452" b="1" spc="-9" dirty="0">
                <a:solidFill>
                  <a:srgbClr val="FFFFFF"/>
                </a:solidFill>
                <a:latin typeface="Calibri"/>
                <a:cs typeface="Calibri"/>
              </a:rPr>
              <a:t>go…</a:t>
            </a:r>
            <a:endParaRPr sz="1452" b="1" dirty="0">
              <a:latin typeface="Calibri"/>
              <a:cs typeface="Calibri"/>
            </a:endParaRPr>
          </a:p>
        </p:txBody>
      </p:sp>
      <p:sp>
        <p:nvSpPr>
          <p:cNvPr id="18" name="object 17"/>
          <p:cNvSpPr/>
          <p:nvPr/>
        </p:nvSpPr>
        <p:spPr>
          <a:xfrm>
            <a:off x="3921417" y="2666256"/>
            <a:ext cx="6569849" cy="568618"/>
          </a:xfrm>
          <a:prstGeom prst="rect">
            <a:avLst/>
          </a:prstGeom>
          <a:blipFill>
            <a:blip r:embed="rId6" cstate="print"/>
            <a:stretch>
              <a:fillRect/>
            </a:stretch>
          </a:blipFill>
        </p:spPr>
        <p:txBody>
          <a:bodyPr wrap="square" lIns="0" tIns="0" rIns="0" bIns="0" rtlCol="0"/>
          <a:lstStyle/>
          <a:p>
            <a:endParaRPr sz="1634" b="1"/>
          </a:p>
        </p:txBody>
      </p:sp>
      <p:sp>
        <p:nvSpPr>
          <p:cNvPr id="19" name="object 18"/>
          <p:cNvSpPr txBox="1"/>
          <p:nvPr/>
        </p:nvSpPr>
        <p:spPr>
          <a:xfrm>
            <a:off x="4603709" y="2793666"/>
            <a:ext cx="5712268" cy="235098"/>
          </a:xfrm>
          <a:prstGeom prst="rect">
            <a:avLst/>
          </a:prstGeom>
        </p:spPr>
        <p:txBody>
          <a:bodyPr vert="horz" wrap="square" lIns="0" tIns="11526" rIns="0" bIns="0" rtlCol="0">
            <a:spAutoFit/>
          </a:bodyPr>
          <a:lstStyle/>
          <a:p>
            <a:pPr marL="11527">
              <a:spcBef>
                <a:spcPts val="91"/>
              </a:spcBef>
            </a:pPr>
            <a:r>
              <a:rPr sz="1452" b="1" spc="-14" dirty="0">
                <a:solidFill>
                  <a:srgbClr val="FFFFFF"/>
                </a:solidFill>
                <a:latin typeface="Calibri"/>
                <a:cs typeface="Calibri"/>
              </a:rPr>
              <a:t>Sensors </a:t>
            </a:r>
            <a:r>
              <a:rPr sz="1452" b="1" spc="-9" dirty="0">
                <a:solidFill>
                  <a:srgbClr val="FFFFFF"/>
                </a:solidFill>
                <a:latin typeface="Calibri"/>
                <a:cs typeface="Calibri"/>
              </a:rPr>
              <a:t>exposed to </a:t>
            </a:r>
            <a:r>
              <a:rPr sz="1452" b="1" spc="-5" dirty="0">
                <a:solidFill>
                  <a:srgbClr val="FFFFFF"/>
                </a:solidFill>
                <a:latin typeface="Calibri"/>
                <a:cs typeface="Calibri"/>
              </a:rPr>
              <a:t>the </a:t>
            </a:r>
            <a:r>
              <a:rPr sz="1452" b="1" spc="-9" dirty="0">
                <a:solidFill>
                  <a:srgbClr val="FFFFFF"/>
                </a:solidFill>
                <a:latin typeface="Calibri"/>
                <a:cs typeface="Calibri"/>
              </a:rPr>
              <a:t>world, data </a:t>
            </a:r>
            <a:r>
              <a:rPr sz="1452" b="1" spc="-14" dirty="0">
                <a:solidFill>
                  <a:srgbClr val="FFFFFF"/>
                </a:solidFill>
                <a:latin typeface="Calibri"/>
                <a:cs typeface="Calibri"/>
              </a:rPr>
              <a:t>travels </a:t>
            </a:r>
            <a:r>
              <a:rPr sz="1452" b="1" spc="-9" dirty="0">
                <a:solidFill>
                  <a:srgbClr val="FFFFFF"/>
                </a:solidFill>
                <a:latin typeface="Calibri"/>
                <a:cs typeface="Calibri"/>
              </a:rPr>
              <a:t>through </a:t>
            </a:r>
            <a:r>
              <a:rPr sz="1452" b="1" spc="-5" dirty="0">
                <a:solidFill>
                  <a:srgbClr val="FFFFFF"/>
                </a:solidFill>
                <a:latin typeface="Calibri"/>
                <a:cs typeface="Calibri"/>
              </a:rPr>
              <a:t>public </a:t>
            </a:r>
            <a:r>
              <a:rPr sz="1452" b="1" spc="-9" dirty="0">
                <a:solidFill>
                  <a:srgbClr val="FFFFFF"/>
                </a:solidFill>
                <a:latin typeface="Calibri"/>
                <a:cs typeface="Calibri"/>
              </a:rPr>
              <a:t>networks</a:t>
            </a:r>
            <a:r>
              <a:rPr sz="1452" b="1" spc="-18" dirty="0">
                <a:solidFill>
                  <a:srgbClr val="FFFFFF"/>
                </a:solidFill>
                <a:latin typeface="Calibri"/>
                <a:cs typeface="Calibri"/>
              </a:rPr>
              <a:t> </a:t>
            </a:r>
            <a:r>
              <a:rPr sz="1452" b="1" dirty="0">
                <a:solidFill>
                  <a:srgbClr val="FFFFFF"/>
                </a:solidFill>
                <a:latin typeface="Calibri"/>
                <a:cs typeface="Calibri"/>
              </a:rPr>
              <a:t>…</a:t>
            </a:r>
            <a:endParaRPr sz="1452" b="1" dirty="0">
              <a:latin typeface="Calibri"/>
              <a:cs typeface="Calibri"/>
            </a:endParaRPr>
          </a:p>
        </p:txBody>
      </p:sp>
      <p:sp>
        <p:nvSpPr>
          <p:cNvPr id="20" name="object 19"/>
          <p:cNvSpPr/>
          <p:nvPr/>
        </p:nvSpPr>
        <p:spPr>
          <a:xfrm>
            <a:off x="3921417" y="3277135"/>
            <a:ext cx="6569849" cy="564776"/>
          </a:xfrm>
          <a:prstGeom prst="rect">
            <a:avLst/>
          </a:prstGeom>
          <a:blipFill>
            <a:blip r:embed="rId5" cstate="print"/>
            <a:stretch>
              <a:fillRect/>
            </a:stretch>
          </a:blipFill>
        </p:spPr>
        <p:txBody>
          <a:bodyPr wrap="square" lIns="0" tIns="0" rIns="0" bIns="0" rtlCol="0"/>
          <a:lstStyle/>
          <a:p>
            <a:endParaRPr sz="1634" b="1"/>
          </a:p>
        </p:txBody>
      </p:sp>
      <p:sp>
        <p:nvSpPr>
          <p:cNvPr id="21" name="object 20"/>
          <p:cNvSpPr txBox="1"/>
          <p:nvPr/>
        </p:nvSpPr>
        <p:spPr>
          <a:xfrm>
            <a:off x="5154204" y="3402510"/>
            <a:ext cx="3901303" cy="235098"/>
          </a:xfrm>
          <a:prstGeom prst="rect">
            <a:avLst/>
          </a:prstGeom>
        </p:spPr>
        <p:txBody>
          <a:bodyPr vert="horz" wrap="square" lIns="0" tIns="11526" rIns="0" bIns="0" rtlCol="0">
            <a:spAutoFit/>
          </a:bodyPr>
          <a:lstStyle/>
          <a:p>
            <a:pPr marL="11527">
              <a:spcBef>
                <a:spcPts val="91"/>
              </a:spcBef>
            </a:pPr>
            <a:r>
              <a:rPr sz="1452" b="1" spc="-14" dirty="0">
                <a:solidFill>
                  <a:srgbClr val="FFFFFF"/>
                </a:solidFill>
                <a:latin typeface="Calibri"/>
                <a:cs typeface="Calibri"/>
              </a:rPr>
              <a:t>Lossy </a:t>
            </a:r>
            <a:r>
              <a:rPr sz="1452" b="1" spc="-9" dirty="0">
                <a:solidFill>
                  <a:srgbClr val="FFFFFF"/>
                </a:solidFill>
                <a:latin typeface="Calibri"/>
                <a:cs typeface="Calibri"/>
              </a:rPr>
              <a:t>networks, </a:t>
            </a:r>
            <a:r>
              <a:rPr sz="1452" b="1" spc="-5" dirty="0">
                <a:solidFill>
                  <a:srgbClr val="FFFFFF"/>
                </a:solidFill>
                <a:latin typeface="Calibri"/>
                <a:cs typeface="Calibri"/>
              </a:rPr>
              <a:t>low bandwidth, </a:t>
            </a:r>
            <a:r>
              <a:rPr sz="1452" b="1" spc="-9" dirty="0">
                <a:solidFill>
                  <a:srgbClr val="FFFFFF"/>
                </a:solidFill>
                <a:latin typeface="Calibri"/>
                <a:cs typeface="Calibri"/>
              </a:rPr>
              <a:t>small batteries</a:t>
            </a:r>
            <a:r>
              <a:rPr sz="1452" b="1" spc="-41" dirty="0">
                <a:solidFill>
                  <a:srgbClr val="FFFFFF"/>
                </a:solidFill>
                <a:latin typeface="Calibri"/>
                <a:cs typeface="Calibri"/>
              </a:rPr>
              <a:t> </a:t>
            </a:r>
            <a:r>
              <a:rPr sz="1452" b="1" dirty="0">
                <a:solidFill>
                  <a:srgbClr val="FFFFFF"/>
                </a:solidFill>
                <a:latin typeface="Calibri"/>
                <a:cs typeface="Calibri"/>
              </a:rPr>
              <a:t>…</a:t>
            </a:r>
            <a:endParaRPr sz="1452" b="1" dirty="0">
              <a:latin typeface="Calibri"/>
              <a:cs typeface="Calibri"/>
            </a:endParaRPr>
          </a:p>
        </p:txBody>
      </p:sp>
      <p:sp>
        <p:nvSpPr>
          <p:cNvPr id="22" name="object 21"/>
          <p:cNvSpPr/>
          <p:nvPr/>
        </p:nvSpPr>
        <p:spPr>
          <a:xfrm>
            <a:off x="3921417" y="3884175"/>
            <a:ext cx="6569849" cy="568618"/>
          </a:xfrm>
          <a:prstGeom prst="rect">
            <a:avLst/>
          </a:prstGeom>
          <a:blipFill>
            <a:blip r:embed="rId6" cstate="print"/>
            <a:stretch>
              <a:fillRect/>
            </a:stretch>
          </a:blipFill>
        </p:spPr>
        <p:txBody>
          <a:bodyPr wrap="square" lIns="0" tIns="0" rIns="0" bIns="0" rtlCol="0"/>
          <a:lstStyle/>
          <a:p>
            <a:endParaRPr sz="1634" b="1"/>
          </a:p>
        </p:txBody>
      </p:sp>
      <p:sp>
        <p:nvSpPr>
          <p:cNvPr id="23" name="object 22"/>
          <p:cNvSpPr txBox="1"/>
          <p:nvPr/>
        </p:nvSpPr>
        <p:spPr>
          <a:xfrm>
            <a:off x="4752520" y="4011352"/>
            <a:ext cx="4498620" cy="235098"/>
          </a:xfrm>
          <a:prstGeom prst="rect">
            <a:avLst/>
          </a:prstGeom>
        </p:spPr>
        <p:txBody>
          <a:bodyPr vert="horz" wrap="square" lIns="0" tIns="11526" rIns="0" bIns="0" rtlCol="0">
            <a:spAutoFit/>
          </a:bodyPr>
          <a:lstStyle/>
          <a:p>
            <a:pPr marL="11527">
              <a:spcBef>
                <a:spcPts val="91"/>
              </a:spcBef>
            </a:pPr>
            <a:r>
              <a:rPr sz="1452" b="1" spc="-5" dirty="0">
                <a:solidFill>
                  <a:srgbClr val="FFFFFF"/>
                </a:solidFill>
                <a:latin typeface="Calibri"/>
                <a:cs typeface="Calibri"/>
              </a:rPr>
              <a:t>Millions of </a:t>
            </a:r>
            <a:r>
              <a:rPr sz="1452" b="1" spc="-9" dirty="0">
                <a:solidFill>
                  <a:srgbClr val="FFFFFF"/>
                </a:solidFill>
                <a:latin typeface="Calibri"/>
                <a:cs typeface="Calibri"/>
              </a:rPr>
              <a:t>sensors produce tons </a:t>
            </a:r>
            <a:r>
              <a:rPr sz="1452" b="1" spc="-5" dirty="0">
                <a:solidFill>
                  <a:srgbClr val="FFFFFF"/>
                </a:solidFill>
                <a:latin typeface="Calibri"/>
                <a:cs typeface="Calibri"/>
              </a:rPr>
              <a:t>of </a:t>
            </a:r>
            <a:r>
              <a:rPr sz="1452" b="1" spc="-9" dirty="0">
                <a:solidFill>
                  <a:srgbClr val="FFFFFF"/>
                </a:solidFill>
                <a:latin typeface="Calibri"/>
                <a:cs typeface="Calibri"/>
              </a:rPr>
              <a:t>data, </a:t>
            </a:r>
            <a:r>
              <a:rPr sz="1452" b="1" spc="-5" dirty="0">
                <a:solidFill>
                  <a:srgbClr val="FFFFFF"/>
                </a:solidFill>
                <a:latin typeface="Calibri"/>
                <a:cs typeface="Calibri"/>
              </a:rPr>
              <a:t>all the time</a:t>
            </a:r>
            <a:r>
              <a:rPr sz="1452" b="1" spc="-77" dirty="0">
                <a:solidFill>
                  <a:srgbClr val="FFFFFF"/>
                </a:solidFill>
                <a:latin typeface="Calibri"/>
                <a:cs typeface="Calibri"/>
              </a:rPr>
              <a:t> </a:t>
            </a:r>
            <a:r>
              <a:rPr sz="1452" b="1" dirty="0">
                <a:solidFill>
                  <a:srgbClr val="FFFFFF"/>
                </a:solidFill>
                <a:latin typeface="Calibri"/>
                <a:cs typeface="Calibri"/>
              </a:rPr>
              <a:t>…</a:t>
            </a:r>
            <a:endParaRPr sz="1452" b="1" dirty="0">
              <a:latin typeface="Calibri"/>
              <a:cs typeface="Calibri"/>
            </a:endParaRPr>
          </a:p>
        </p:txBody>
      </p:sp>
      <p:sp>
        <p:nvSpPr>
          <p:cNvPr id="24" name="object 23"/>
          <p:cNvSpPr/>
          <p:nvPr/>
        </p:nvSpPr>
        <p:spPr>
          <a:xfrm>
            <a:off x="3921417" y="4495056"/>
            <a:ext cx="6569849" cy="564776"/>
          </a:xfrm>
          <a:prstGeom prst="rect">
            <a:avLst/>
          </a:prstGeom>
          <a:blipFill>
            <a:blip r:embed="rId5" cstate="print"/>
            <a:stretch>
              <a:fillRect/>
            </a:stretch>
          </a:blipFill>
        </p:spPr>
        <p:txBody>
          <a:bodyPr wrap="square" lIns="0" tIns="0" rIns="0" bIns="0" rtlCol="0"/>
          <a:lstStyle/>
          <a:p>
            <a:endParaRPr sz="1634" b="1"/>
          </a:p>
        </p:txBody>
      </p:sp>
      <p:sp>
        <p:nvSpPr>
          <p:cNvPr id="25" name="object 24"/>
          <p:cNvSpPr txBox="1"/>
          <p:nvPr/>
        </p:nvSpPr>
        <p:spPr>
          <a:xfrm>
            <a:off x="5198000" y="4620196"/>
            <a:ext cx="4603958" cy="235098"/>
          </a:xfrm>
          <a:prstGeom prst="rect">
            <a:avLst/>
          </a:prstGeom>
        </p:spPr>
        <p:txBody>
          <a:bodyPr vert="horz" wrap="square" lIns="0" tIns="11526" rIns="0" bIns="0" rtlCol="0">
            <a:spAutoFit/>
          </a:bodyPr>
          <a:lstStyle/>
          <a:p>
            <a:pPr marL="11527">
              <a:spcBef>
                <a:spcPts val="91"/>
              </a:spcBef>
            </a:pPr>
            <a:r>
              <a:rPr sz="1452" b="1" spc="-36" dirty="0">
                <a:solidFill>
                  <a:srgbClr val="FFFFFF"/>
                </a:solidFill>
                <a:latin typeface="Calibri"/>
                <a:cs typeface="Calibri"/>
              </a:rPr>
              <a:t>Non-IP, </a:t>
            </a:r>
            <a:r>
              <a:rPr sz="1452" b="1" spc="-9" dirty="0">
                <a:solidFill>
                  <a:srgbClr val="FFFFFF"/>
                </a:solidFill>
                <a:latin typeface="Calibri"/>
                <a:cs typeface="Calibri"/>
              </a:rPr>
              <a:t>specialized </a:t>
            </a:r>
            <a:r>
              <a:rPr sz="1452" b="1" spc="-5" dirty="0">
                <a:solidFill>
                  <a:srgbClr val="FFFFFF"/>
                </a:solidFill>
                <a:latin typeface="Calibri"/>
                <a:cs typeface="Calibri"/>
              </a:rPr>
              <a:t>devices, multiple </a:t>
            </a:r>
            <a:r>
              <a:rPr sz="1452" b="1" spc="-9" dirty="0">
                <a:solidFill>
                  <a:srgbClr val="FFFFFF"/>
                </a:solidFill>
                <a:latin typeface="Calibri"/>
                <a:cs typeface="Calibri"/>
              </a:rPr>
              <a:t>vertical </a:t>
            </a:r>
            <a:r>
              <a:rPr sz="1452" b="1" spc="-5" dirty="0">
                <a:solidFill>
                  <a:srgbClr val="FFFFFF"/>
                </a:solidFill>
                <a:latin typeface="Calibri"/>
                <a:cs typeface="Calibri"/>
              </a:rPr>
              <a:t>solutions</a:t>
            </a:r>
            <a:endParaRPr sz="1452" b="1" dirty="0">
              <a:latin typeface="Calibri"/>
              <a:cs typeface="Calibri"/>
            </a:endParaRPr>
          </a:p>
        </p:txBody>
      </p:sp>
      <p:sp>
        <p:nvSpPr>
          <p:cNvPr id="26" name="object 25"/>
          <p:cNvSpPr/>
          <p:nvPr/>
        </p:nvSpPr>
        <p:spPr>
          <a:xfrm>
            <a:off x="3921417" y="5102094"/>
            <a:ext cx="6569849" cy="568618"/>
          </a:xfrm>
          <a:prstGeom prst="rect">
            <a:avLst/>
          </a:prstGeom>
          <a:blipFill>
            <a:blip r:embed="rId6" cstate="print"/>
            <a:stretch>
              <a:fillRect/>
            </a:stretch>
          </a:blipFill>
        </p:spPr>
        <p:txBody>
          <a:bodyPr wrap="square" lIns="0" tIns="0" rIns="0" bIns="0" rtlCol="0"/>
          <a:lstStyle/>
          <a:p>
            <a:endParaRPr sz="1634" b="1"/>
          </a:p>
        </p:txBody>
      </p:sp>
      <p:sp>
        <p:nvSpPr>
          <p:cNvPr id="27" name="object 26"/>
          <p:cNvSpPr txBox="1"/>
          <p:nvPr/>
        </p:nvSpPr>
        <p:spPr>
          <a:xfrm>
            <a:off x="5009882" y="5229043"/>
            <a:ext cx="4134639" cy="235098"/>
          </a:xfrm>
          <a:prstGeom prst="rect">
            <a:avLst/>
          </a:prstGeom>
        </p:spPr>
        <p:txBody>
          <a:bodyPr vert="horz" wrap="square" lIns="0" tIns="11526" rIns="0" bIns="0" rtlCol="0">
            <a:spAutoFit/>
          </a:bodyPr>
          <a:lstStyle/>
          <a:p>
            <a:pPr marL="11527">
              <a:spcBef>
                <a:spcPts val="91"/>
              </a:spcBef>
            </a:pPr>
            <a:r>
              <a:rPr sz="1452" b="1" spc="-9" dirty="0">
                <a:solidFill>
                  <a:srgbClr val="FFFFFF"/>
                </a:solidFill>
                <a:latin typeface="Calibri"/>
                <a:cs typeface="Calibri"/>
              </a:rPr>
              <a:t>What </a:t>
            </a:r>
            <a:r>
              <a:rPr sz="1452" b="1" spc="-5" dirty="0">
                <a:solidFill>
                  <a:srgbClr val="FFFFFF"/>
                </a:solidFill>
                <a:latin typeface="Calibri"/>
                <a:cs typeface="Calibri"/>
              </a:rPr>
              <a:t>happens </a:t>
            </a:r>
            <a:r>
              <a:rPr sz="1452" b="1" spc="-9" dirty="0">
                <a:solidFill>
                  <a:srgbClr val="FFFFFF"/>
                </a:solidFill>
                <a:latin typeface="Calibri"/>
                <a:cs typeface="Calibri"/>
              </a:rPr>
              <a:t>now </a:t>
            </a:r>
            <a:r>
              <a:rPr sz="1452" b="1" spc="-18" dirty="0">
                <a:solidFill>
                  <a:srgbClr val="FFFFFF"/>
                </a:solidFill>
                <a:latin typeface="Calibri"/>
                <a:cs typeface="Calibri"/>
              </a:rPr>
              <a:t>may </a:t>
            </a:r>
            <a:r>
              <a:rPr sz="1452" b="1" spc="-9" dirty="0">
                <a:solidFill>
                  <a:srgbClr val="FFFFFF"/>
                </a:solidFill>
                <a:latin typeface="Calibri"/>
                <a:cs typeface="Calibri"/>
              </a:rPr>
              <a:t>result </a:t>
            </a:r>
            <a:r>
              <a:rPr sz="1452" b="1" dirty="0">
                <a:solidFill>
                  <a:srgbClr val="FFFFFF"/>
                </a:solidFill>
                <a:latin typeface="Calibri"/>
                <a:cs typeface="Calibri"/>
              </a:rPr>
              <a:t>in </a:t>
            </a:r>
            <a:r>
              <a:rPr sz="1452" b="1" spc="-9" dirty="0">
                <a:solidFill>
                  <a:srgbClr val="FFFFFF"/>
                </a:solidFill>
                <a:latin typeface="Calibri"/>
                <a:cs typeface="Calibri"/>
              </a:rPr>
              <a:t>proactive </a:t>
            </a:r>
            <a:r>
              <a:rPr sz="1452" b="1" spc="-5" dirty="0">
                <a:solidFill>
                  <a:srgbClr val="FFFFFF"/>
                </a:solidFill>
                <a:latin typeface="Calibri"/>
                <a:cs typeface="Calibri"/>
              </a:rPr>
              <a:t>action</a:t>
            </a:r>
            <a:r>
              <a:rPr sz="1452" b="1" spc="-50" dirty="0">
                <a:solidFill>
                  <a:srgbClr val="FFFFFF"/>
                </a:solidFill>
                <a:latin typeface="Calibri"/>
                <a:cs typeface="Calibri"/>
              </a:rPr>
              <a:t> </a:t>
            </a:r>
            <a:r>
              <a:rPr sz="1452" b="1" dirty="0">
                <a:solidFill>
                  <a:srgbClr val="FFFFFF"/>
                </a:solidFill>
                <a:latin typeface="Calibri"/>
                <a:cs typeface="Calibri"/>
              </a:rPr>
              <a:t>…</a:t>
            </a:r>
            <a:endParaRPr sz="1452" b="1" dirty="0">
              <a:latin typeface="Calibri"/>
              <a:cs typeface="Calibri"/>
            </a:endParaRPr>
          </a:p>
        </p:txBody>
      </p:sp>
      <p:sp>
        <p:nvSpPr>
          <p:cNvPr id="29" name="Rectangle 28"/>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999573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bject 2"/>
          <p:cNvSpPr txBox="1">
            <a:spLocks/>
          </p:cNvSpPr>
          <p:nvPr/>
        </p:nvSpPr>
        <p:spPr>
          <a:xfrm>
            <a:off x="596900" y="1170685"/>
            <a:ext cx="8509000" cy="476795"/>
          </a:xfrm>
          <a:prstGeom prst="rect">
            <a:avLst/>
          </a:prstGeom>
        </p:spPr>
        <p:txBody>
          <a:bodyPr vert="horz" wrap="square" lIns="0" tIns="14984"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8727" indent="-457200">
              <a:lnSpc>
                <a:spcPct val="100000"/>
              </a:lnSpc>
              <a:spcBef>
                <a:spcPts val="118"/>
              </a:spcBef>
              <a:buFont typeface="Wingdings" panose="05000000000000000000" pitchFamily="2" charset="2"/>
              <a:buChar char="q"/>
            </a:pPr>
            <a:r>
              <a:rPr lang="en-US" sz="2541" spc="5" dirty="0" smtClean="0">
                <a:solidFill>
                  <a:srgbClr val="FFFF00"/>
                </a:solidFill>
                <a:latin typeface="Arial"/>
                <a:cs typeface="Arial"/>
              </a:rPr>
              <a:t> </a:t>
            </a:r>
            <a:r>
              <a:rPr lang="en-US" sz="3000" b="1" spc="5" dirty="0" err="1" smtClean="0">
                <a:solidFill>
                  <a:srgbClr val="FFFF00"/>
                </a:solidFill>
                <a:latin typeface="Bell MT" panose="02020503060305020303" pitchFamily="18" charset="0"/>
                <a:cs typeface="Arial"/>
              </a:rPr>
              <a:t>IoT</a:t>
            </a:r>
            <a:r>
              <a:rPr lang="en-US" sz="3000" b="1" spc="5" dirty="0" smtClean="0">
                <a:solidFill>
                  <a:srgbClr val="FFFF00"/>
                </a:solidFill>
                <a:latin typeface="Bell MT" panose="02020503060305020303" pitchFamily="18" charset="0"/>
                <a:cs typeface="Arial"/>
              </a:rPr>
              <a:t> </a:t>
            </a:r>
            <a:r>
              <a:rPr lang="en-US" sz="3000" b="1" dirty="0" smtClean="0">
                <a:solidFill>
                  <a:srgbClr val="FFFF00"/>
                </a:solidFill>
                <a:latin typeface="Bell MT" panose="02020503060305020303" pitchFamily="18" charset="0"/>
                <a:cs typeface="Arial"/>
              </a:rPr>
              <a:t>World </a:t>
            </a:r>
            <a:r>
              <a:rPr lang="en-US" sz="3000" b="1" spc="9" dirty="0" smtClean="0">
                <a:solidFill>
                  <a:srgbClr val="FFFF00"/>
                </a:solidFill>
                <a:latin typeface="Bell MT" panose="02020503060305020303" pitchFamily="18" charset="0"/>
                <a:cs typeface="Arial"/>
              </a:rPr>
              <a:t>Forum </a:t>
            </a:r>
            <a:r>
              <a:rPr lang="en-US" sz="3000" b="1" spc="5" dirty="0" smtClean="0">
                <a:solidFill>
                  <a:srgbClr val="FFFF00"/>
                </a:solidFill>
                <a:latin typeface="Bell MT" panose="02020503060305020303" pitchFamily="18" charset="0"/>
                <a:cs typeface="Arial"/>
              </a:rPr>
              <a:t>Reference</a:t>
            </a:r>
            <a:r>
              <a:rPr lang="en-US" sz="3000" b="1" spc="-14" dirty="0" smtClean="0">
                <a:solidFill>
                  <a:srgbClr val="FFFF00"/>
                </a:solidFill>
                <a:latin typeface="Bell MT" panose="02020503060305020303" pitchFamily="18" charset="0"/>
                <a:cs typeface="Arial"/>
              </a:rPr>
              <a:t> </a:t>
            </a:r>
            <a:r>
              <a:rPr lang="en-US" sz="3000" b="1" spc="9" dirty="0" smtClean="0">
                <a:solidFill>
                  <a:srgbClr val="FFFF00"/>
                </a:solidFill>
                <a:latin typeface="Bell MT" panose="02020503060305020303" pitchFamily="18" charset="0"/>
                <a:cs typeface="Arial"/>
              </a:rPr>
              <a:t>Model</a:t>
            </a:r>
            <a:endParaRPr lang="en-US" sz="3000" b="1" dirty="0">
              <a:solidFill>
                <a:srgbClr val="FFFF00"/>
              </a:solidFill>
              <a:latin typeface="Bell MT" panose="02020503060305020303" pitchFamily="18" charset="0"/>
              <a:cs typeface="Arial"/>
            </a:endParaRPr>
          </a:p>
        </p:txBody>
      </p:sp>
      <p:sp>
        <p:nvSpPr>
          <p:cNvPr id="4" name="object 3"/>
          <p:cNvSpPr/>
          <p:nvPr/>
        </p:nvSpPr>
        <p:spPr>
          <a:xfrm>
            <a:off x="596900" y="1639194"/>
            <a:ext cx="10947400" cy="4826000"/>
          </a:xfrm>
          <a:prstGeom prst="rect">
            <a:avLst/>
          </a:prstGeom>
          <a:blipFill>
            <a:blip r:embed="rId3" cstate="print"/>
            <a:stretch>
              <a:fillRect/>
            </a:stretch>
          </a:blipFill>
        </p:spPr>
        <p:txBody>
          <a:bodyPr wrap="square" lIns="0" tIns="0" rIns="0" bIns="0" rtlCol="0"/>
          <a:lstStyle/>
          <a:p>
            <a:endParaRPr sz="1634"/>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413150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bject 2"/>
          <p:cNvSpPr txBox="1">
            <a:spLocks/>
          </p:cNvSpPr>
          <p:nvPr/>
        </p:nvSpPr>
        <p:spPr>
          <a:xfrm>
            <a:off x="637855" y="1767128"/>
            <a:ext cx="5911051" cy="476795"/>
          </a:xfrm>
          <a:prstGeom prst="rect">
            <a:avLst/>
          </a:prstGeom>
        </p:spPr>
        <p:txBody>
          <a:bodyPr vert="horz" wrap="square" lIns="0" tIns="14984"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8727" indent="-457200">
              <a:lnSpc>
                <a:spcPct val="100000"/>
              </a:lnSpc>
              <a:spcBef>
                <a:spcPts val="118"/>
              </a:spcBef>
              <a:buFont typeface="Wingdings" panose="05000000000000000000" pitchFamily="2" charset="2"/>
              <a:buChar char="q"/>
            </a:pPr>
            <a:r>
              <a:rPr lang="en-US" sz="3000" b="1" spc="5" dirty="0" smtClean="0">
                <a:solidFill>
                  <a:srgbClr val="FFFF00"/>
                </a:solidFill>
                <a:latin typeface="Bell MT" panose="02020503060305020303" pitchFamily="18" charset="0"/>
                <a:cs typeface="Arial"/>
              </a:rPr>
              <a:t>Sensor vs.</a:t>
            </a:r>
            <a:r>
              <a:rPr lang="en-US" sz="3000" b="1" spc="-127" dirty="0" smtClean="0">
                <a:solidFill>
                  <a:srgbClr val="FFFF00"/>
                </a:solidFill>
                <a:latin typeface="Bell MT" panose="02020503060305020303" pitchFamily="18" charset="0"/>
                <a:cs typeface="Arial"/>
              </a:rPr>
              <a:t> </a:t>
            </a:r>
            <a:r>
              <a:rPr lang="en-US" sz="3000" b="1" spc="5" dirty="0" smtClean="0">
                <a:solidFill>
                  <a:srgbClr val="FFFF00"/>
                </a:solidFill>
                <a:latin typeface="Bell MT" panose="02020503060305020303" pitchFamily="18" charset="0"/>
                <a:cs typeface="Arial"/>
              </a:rPr>
              <a:t>Actuators</a:t>
            </a:r>
            <a:endParaRPr lang="en-US" sz="3000" b="1" dirty="0">
              <a:solidFill>
                <a:srgbClr val="FFFF00"/>
              </a:solidFill>
              <a:latin typeface="Bell MT" panose="02020503060305020303" pitchFamily="18" charset="0"/>
              <a:cs typeface="Arial"/>
            </a:endParaRPr>
          </a:p>
        </p:txBody>
      </p:sp>
      <p:sp>
        <p:nvSpPr>
          <p:cNvPr id="4" name="object 3"/>
          <p:cNvSpPr/>
          <p:nvPr/>
        </p:nvSpPr>
        <p:spPr>
          <a:xfrm>
            <a:off x="1177201" y="2395471"/>
            <a:ext cx="10079585" cy="4072584"/>
          </a:xfrm>
          <a:prstGeom prst="rect">
            <a:avLst/>
          </a:prstGeom>
          <a:blipFill>
            <a:blip r:embed="rId3" cstate="print"/>
            <a:stretch>
              <a:fillRect/>
            </a:stretch>
          </a:blipFill>
        </p:spPr>
        <p:txBody>
          <a:bodyPr wrap="square" lIns="0" tIns="0" rIns="0" bIns="0" rtlCol="0"/>
          <a:lstStyle/>
          <a:p>
            <a:endParaRPr sz="1634"/>
          </a:p>
        </p:txBody>
      </p:sp>
      <p:sp>
        <p:nvSpPr>
          <p:cNvPr id="5" name="object 4"/>
          <p:cNvSpPr txBox="1"/>
          <p:nvPr/>
        </p:nvSpPr>
        <p:spPr>
          <a:xfrm>
            <a:off x="6787166" y="1722768"/>
            <a:ext cx="5000759" cy="510417"/>
          </a:xfrm>
          <a:prstGeom prst="rect">
            <a:avLst/>
          </a:prstGeom>
          <a:solidFill>
            <a:srgbClr val="402166"/>
          </a:solidFill>
        </p:spPr>
        <p:txBody>
          <a:bodyPr vert="horz" wrap="square" lIns="0" tIns="124481" rIns="0" bIns="0" rtlCol="0">
            <a:spAutoFit/>
          </a:bodyPr>
          <a:lstStyle/>
          <a:p>
            <a:pPr marL="93941">
              <a:spcBef>
                <a:spcPts val="980"/>
              </a:spcBef>
            </a:pPr>
            <a:r>
              <a:rPr sz="2500" dirty="0">
                <a:solidFill>
                  <a:srgbClr val="FFFFFF"/>
                </a:solidFill>
                <a:latin typeface="Calibri"/>
                <a:cs typeface="Calibri"/>
              </a:rPr>
              <a:t>1) </a:t>
            </a:r>
            <a:r>
              <a:rPr sz="2500" spc="-9" dirty="0">
                <a:solidFill>
                  <a:srgbClr val="FFFFFF"/>
                </a:solidFill>
                <a:latin typeface="Calibri"/>
                <a:cs typeface="Calibri"/>
              </a:rPr>
              <a:t>Physical </a:t>
            </a:r>
            <a:r>
              <a:rPr sz="2500" dirty="0">
                <a:solidFill>
                  <a:srgbClr val="FFFFFF"/>
                </a:solidFill>
                <a:latin typeface="Calibri"/>
                <a:cs typeface="Calibri"/>
              </a:rPr>
              <a:t>Devices </a:t>
            </a:r>
            <a:r>
              <a:rPr sz="2500" spc="14" dirty="0">
                <a:solidFill>
                  <a:srgbClr val="FFFFFF"/>
                </a:solidFill>
                <a:latin typeface="Calibri"/>
                <a:cs typeface="Calibri"/>
              </a:rPr>
              <a:t>&amp;</a:t>
            </a:r>
            <a:r>
              <a:rPr sz="2500" spc="-9" dirty="0">
                <a:solidFill>
                  <a:srgbClr val="FFFFFF"/>
                </a:solidFill>
                <a:latin typeface="Calibri"/>
                <a:cs typeface="Calibri"/>
              </a:rPr>
              <a:t> </a:t>
            </a:r>
            <a:r>
              <a:rPr sz="2500" spc="-5" dirty="0">
                <a:solidFill>
                  <a:srgbClr val="FFFFFF"/>
                </a:solidFill>
                <a:latin typeface="Calibri"/>
                <a:cs typeface="Calibri"/>
              </a:rPr>
              <a:t>Controllers</a:t>
            </a:r>
            <a:endParaRPr sz="2500" dirty="0">
              <a:latin typeface="Calibri"/>
              <a:cs typeface="Calibri"/>
            </a:endParaRPr>
          </a:p>
        </p:txBody>
      </p:sp>
      <p:sp>
        <p:nvSpPr>
          <p:cNvPr id="6" name="Rectangle 5"/>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519809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bject 2"/>
          <p:cNvSpPr txBox="1">
            <a:spLocks/>
          </p:cNvSpPr>
          <p:nvPr/>
        </p:nvSpPr>
        <p:spPr>
          <a:xfrm>
            <a:off x="608233" y="1519429"/>
            <a:ext cx="3863169" cy="476795"/>
          </a:xfrm>
          <a:prstGeom prst="rect">
            <a:avLst/>
          </a:prstGeom>
        </p:spPr>
        <p:txBody>
          <a:bodyPr vert="horz" wrap="square" lIns="0" tIns="14984"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8727" indent="-457200">
              <a:lnSpc>
                <a:spcPct val="100000"/>
              </a:lnSpc>
              <a:spcBef>
                <a:spcPts val="118"/>
              </a:spcBef>
              <a:buFont typeface="Wingdings" panose="05000000000000000000" pitchFamily="2" charset="2"/>
              <a:buChar char="q"/>
            </a:pPr>
            <a:r>
              <a:rPr lang="en-US" sz="3000" b="1" spc="9" dirty="0" smtClean="0">
                <a:solidFill>
                  <a:srgbClr val="FFFF00"/>
                </a:solidFill>
                <a:latin typeface="Bell MT" panose="02020503060305020303" pitchFamily="18" charset="0"/>
                <a:cs typeface="Arial"/>
              </a:rPr>
              <a:t>Smart</a:t>
            </a:r>
            <a:r>
              <a:rPr lang="en-US" sz="3000" b="1" spc="-23" dirty="0" smtClean="0">
                <a:solidFill>
                  <a:srgbClr val="FFFF00"/>
                </a:solidFill>
                <a:latin typeface="Bell MT" panose="02020503060305020303" pitchFamily="18" charset="0"/>
                <a:cs typeface="Arial"/>
              </a:rPr>
              <a:t> </a:t>
            </a:r>
            <a:r>
              <a:rPr lang="en-US" sz="3000" b="1" spc="5" dirty="0" smtClean="0">
                <a:solidFill>
                  <a:srgbClr val="FFFF00"/>
                </a:solidFill>
                <a:latin typeface="Bell MT" panose="02020503060305020303" pitchFamily="18" charset="0"/>
                <a:cs typeface="Arial"/>
              </a:rPr>
              <a:t>Objects</a:t>
            </a:r>
            <a:endParaRPr lang="en-US" sz="3000" b="1" dirty="0">
              <a:solidFill>
                <a:srgbClr val="FFFF00"/>
              </a:solidFill>
              <a:latin typeface="Bell MT" panose="02020503060305020303" pitchFamily="18" charset="0"/>
              <a:cs typeface="Arial"/>
            </a:endParaRPr>
          </a:p>
        </p:txBody>
      </p:sp>
      <p:sp>
        <p:nvSpPr>
          <p:cNvPr id="4" name="object 3"/>
          <p:cNvSpPr/>
          <p:nvPr/>
        </p:nvSpPr>
        <p:spPr>
          <a:xfrm>
            <a:off x="432766" y="1996224"/>
            <a:ext cx="5654040" cy="4493476"/>
          </a:xfrm>
          <a:prstGeom prst="rect">
            <a:avLst/>
          </a:prstGeom>
          <a:blipFill>
            <a:blip r:embed="rId3" cstate="print"/>
            <a:stretch>
              <a:fillRect/>
            </a:stretch>
          </a:blipFill>
        </p:spPr>
        <p:txBody>
          <a:bodyPr wrap="square" lIns="0" tIns="0" rIns="0" bIns="0" rtlCol="0"/>
          <a:lstStyle/>
          <a:p>
            <a:endParaRPr sz="1634"/>
          </a:p>
        </p:txBody>
      </p:sp>
      <p:sp>
        <p:nvSpPr>
          <p:cNvPr id="5" name="object 4"/>
          <p:cNvSpPr/>
          <p:nvPr/>
        </p:nvSpPr>
        <p:spPr>
          <a:xfrm>
            <a:off x="6199578" y="1996224"/>
            <a:ext cx="5738422" cy="4493475"/>
          </a:xfrm>
          <a:prstGeom prst="rect">
            <a:avLst/>
          </a:prstGeom>
          <a:blipFill>
            <a:blip r:embed="rId4" cstate="print"/>
            <a:stretch>
              <a:fillRect/>
            </a:stretch>
          </a:blipFill>
        </p:spPr>
        <p:txBody>
          <a:bodyPr wrap="square" lIns="0" tIns="0" rIns="0" bIns="0" rtlCol="0"/>
          <a:lstStyle/>
          <a:p>
            <a:endParaRPr sz="1634"/>
          </a:p>
        </p:txBody>
      </p:sp>
      <p:sp>
        <p:nvSpPr>
          <p:cNvPr id="6" name="object 5"/>
          <p:cNvSpPr txBox="1"/>
          <p:nvPr/>
        </p:nvSpPr>
        <p:spPr>
          <a:xfrm>
            <a:off x="7319522" y="1372714"/>
            <a:ext cx="4366445" cy="510417"/>
          </a:xfrm>
          <a:prstGeom prst="rect">
            <a:avLst/>
          </a:prstGeom>
          <a:solidFill>
            <a:srgbClr val="402166"/>
          </a:solidFill>
        </p:spPr>
        <p:txBody>
          <a:bodyPr vert="horz" wrap="square" lIns="0" tIns="124481" rIns="0" bIns="0" rtlCol="0">
            <a:spAutoFit/>
          </a:bodyPr>
          <a:lstStyle/>
          <a:p>
            <a:pPr marL="93941">
              <a:spcBef>
                <a:spcPts val="980"/>
              </a:spcBef>
            </a:pPr>
            <a:r>
              <a:rPr sz="2500" dirty="0">
                <a:solidFill>
                  <a:srgbClr val="FFFFFF"/>
                </a:solidFill>
                <a:latin typeface="Calibri"/>
                <a:cs typeface="Calibri"/>
              </a:rPr>
              <a:t>1) </a:t>
            </a:r>
            <a:r>
              <a:rPr sz="2500" spc="-9" dirty="0">
                <a:solidFill>
                  <a:srgbClr val="FFFFFF"/>
                </a:solidFill>
                <a:latin typeface="Calibri"/>
                <a:cs typeface="Calibri"/>
              </a:rPr>
              <a:t>Physical </a:t>
            </a:r>
            <a:r>
              <a:rPr sz="2500" dirty="0">
                <a:solidFill>
                  <a:srgbClr val="FFFFFF"/>
                </a:solidFill>
                <a:latin typeface="Calibri"/>
                <a:cs typeface="Calibri"/>
              </a:rPr>
              <a:t>Devices </a:t>
            </a:r>
            <a:r>
              <a:rPr sz="2500" spc="14" dirty="0">
                <a:solidFill>
                  <a:srgbClr val="FFFFFF"/>
                </a:solidFill>
                <a:latin typeface="Calibri"/>
                <a:cs typeface="Calibri"/>
              </a:rPr>
              <a:t>&amp;</a:t>
            </a:r>
            <a:r>
              <a:rPr sz="2500" spc="-9" dirty="0">
                <a:solidFill>
                  <a:srgbClr val="FFFFFF"/>
                </a:solidFill>
                <a:latin typeface="Calibri"/>
                <a:cs typeface="Calibri"/>
              </a:rPr>
              <a:t> </a:t>
            </a:r>
            <a:r>
              <a:rPr sz="2500" spc="-5" dirty="0">
                <a:solidFill>
                  <a:srgbClr val="FFFFFF"/>
                </a:solidFill>
                <a:latin typeface="Calibri"/>
                <a:cs typeface="Calibri"/>
              </a:rPr>
              <a:t>Controllers</a:t>
            </a:r>
            <a:endParaRPr sz="2500" dirty="0">
              <a:latin typeface="Calibri"/>
              <a:cs typeface="Calibri"/>
            </a:endParaRPr>
          </a:p>
        </p:txBody>
      </p:sp>
      <p:sp>
        <p:nvSpPr>
          <p:cNvPr id="7" name="Rectangle 6"/>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666588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bject 2"/>
          <p:cNvSpPr txBox="1">
            <a:spLocks/>
          </p:cNvSpPr>
          <p:nvPr/>
        </p:nvSpPr>
        <p:spPr>
          <a:xfrm>
            <a:off x="632077" y="1528902"/>
            <a:ext cx="5837686" cy="476795"/>
          </a:xfrm>
          <a:prstGeom prst="rect">
            <a:avLst/>
          </a:prstGeom>
        </p:spPr>
        <p:txBody>
          <a:bodyPr vert="horz" wrap="square" lIns="0" tIns="14984"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68727" indent="-457200">
              <a:lnSpc>
                <a:spcPct val="100000"/>
              </a:lnSpc>
              <a:spcBef>
                <a:spcPts val="118"/>
              </a:spcBef>
              <a:buFont typeface="Wingdings" panose="05000000000000000000" pitchFamily="2" charset="2"/>
              <a:buChar char="q"/>
            </a:pPr>
            <a:r>
              <a:rPr lang="en-US" sz="3000" b="1" spc="5" dirty="0" smtClean="0">
                <a:solidFill>
                  <a:srgbClr val="FFFF00"/>
                </a:solidFill>
                <a:latin typeface="Bell MT" panose="02020503060305020303" pitchFamily="18" charset="0"/>
                <a:cs typeface="Arial"/>
              </a:rPr>
              <a:t>Sensor</a:t>
            </a:r>
            <a:r>
              <a:rPr lang="en-US" sz="3000" b="1" dirty="0" smtClean="0">
                <a:solidFill>
                  <a:srgbClr val="FFFF00"/>
                </a:solidFill>
                <a:latin typeface="Bell MT" panose="02020503060305020303" pitchFamily="18" charset="0"/>
                <a:cs typeface="Arial"/>
              </a:rPr>
              <a:t> </a:t>
            </a:r>
            <a:r>
              <a:rPr lang="en-US" sz="3000" b="1" spc="5" dirty="0" smtClean="0">
                <a:solidFill>
                  <a:srgbClr val="FFFF00"/>
                </a:solidFill>
                <a:latin typeface="Bell MT" panose="02020503060305020303" pitchFamily="18" charset="0"/>
                <a:cs typeface="Arial"/>
              </a:rPr>
              <a:t>Characteristics</a:t>
            </a:r>
            <a:endParaRPr lang="en-US" sz="3000" b="1" dirty="0">
              <a:solidFill>
                <a:srgbClr val="FFFF00"/>
              </a:solidFill>
              <a:latin typeface="Bell MT" panose="02020503060305020303" pitchFamily="18" charset="0"/>
              <a:cs typeface="Arial"/>
            </a:endParaRPr>
          </a:p>
        </p:txBody>
      </p:sp>
      <p:sp>
        <p:nvSpPr>
          <p:cNvPr id="4" name="object 3"/>
          <p:cNvSpPr txBox="1"/>
          <p:nvPr/>
        </p:nvSpPr>
        <p:spPr>
          <a:xfrm>
            <a:off x="1005090" y="2295417"/>
            <a:ext cx="5091661" cy="433473"/>
          </a:xfrm>
          <a:prstGeom prst="rect">
            <a:avLst/>
          </a:prstGeom>
          <a:solidFill>
            <a:srgbClr val="46256F"/>
          </a:solidFill>
        </p:spPr>
        <p:txBody>
          <a:bodyPr vert="horz" wrap="square" lIns="0" tIns="124481" rIns="0" bIns="0" rtlCol="0">
            <a:spAutoFit/>
          </a:bodyPr>
          <a:lstStyle/>
          <a:p>
            <a:pPr marL="123334">
              <a:spcBef>
                <a:spcPts val="980"/>
              </a:spcBef>
            </a:pPr>
            <a:r>
              <a:rPr sz="2000" dirty="0">
                <a:solidFill>
                  <a:srgbClr val="FFFFFF"/>
                </a:solidFill>
                <a:latin typeface="Calibri"/>
                <a:cs typeface="Calibri"/>
              </a:rPr>
              <a:t>Connected to </a:t>
            </a:r>
            <a:r>
              <a:rPr sz="2000" spc="-5" dirty="0">
                <a:solidFill>
                  <a:srgbClr val="FFFFFF"/>
                </a:solidFill>
                <a:latin typeface="Calibri"/>
                <a:cs typeface="Calibri"/>
              </a:rPr>
              <a:t>Power </a:t>
            </a:r>
            <a:r>
              <a:rPr sz="2000" spc="5" dirty="0">
                <a:solidFill>
                  <a:srgbClr val="FFFFFF"/>
                </a:solidFill>
                <a:latin typeface="Calibri"/>
                <a:cs typeface="Calibri"/>
              </a:rPr>
              <a:t>or </a:t>
            </a:r>
            <a:r>
              <a:rPr sz="2000" dirty="0">
                <a:solidFill>
                  <a:srgbClr val="FFFFFF"/>
                </a:solidFill>
                <a:latin typeface="Calibri"/>
                <a:cs typeface="Calibri"/>
              </a:rPr>
              <a:t>Battery</a:t>
            </a:r>
            <a:r>
              <a:rPr sz="2000" spc="-45" dirty="0">
                <a:solidFill>
                  <a:srgbClr val="FFFFFF"/>
                </a:solidFill>
                <a:latin typeface="Calibri"/>
                <a:cs typeface="Calibri"/>
              </a:rPr>
              <a:t> </a:t>
            </a:r>
            <a:r>
              <a:rPr sz="2000" spc="-5" dirty="0">
                <a:solidFill>
                  <a:srgbClr val="FFFFFF"/>
                </a:solidFill>
                <a:latin typeface="Calibri"/>
                <a:cs typeface="Calibri"/>
              </a:rPr>
              <a:t>operated</a:t>
            </a:r>
            <a:endParaRPr sz="2000" dirty="0">
              <a:latin typeface="Calibri"/>
              <a:cs typeface="Calibri"/>
            </a:endParaRPr>
          </a:p>
        </p:txBody>
      </p:sp>
      <p:sp>
        <p:nvSpPr>
          <p:cNvPr id="5" name="object 4"/>
          <p:cNvSpPr txBox="1"/>
          <p:nvPr/>
        </p:nvSpPr>
        <p:spPr>
          <a:xfrm>
            <a:off x="6244194" y="2295417"/>
            <a:ext cx="5276493" cy="517034"/>
          </a:xfrm>
          <a:prstGeom prst="rect">
            <a:avLst/>
          </a:prstGeom>
          <a:solidFill>
            <a:srgbClr val="3F3C92"/>
          </a:solidFill>
        </p:spPr>
        <p:txBody>
          <a:bodyPr vert="horz" wrap="square" lIns="0" tIns="4034" rIns="0" bIns="0" rtlCol="0">
            <a:spAutoFit/>
          </a:bodyPr>
          <a:lstStyle/>
          <a:p>
            <a:pPr marL="1007994" marR="297961" indent="-708881">
              <a:lnSpc>
                <a:spcPts val="1969"/>
              </a:lnSpc>
              <a:spcBef>
                <a:spcPts val="32"/>
              </a:spcBef>
            </a:pPr>
            <a:r>
              <a:rPr sz="2000" dirty="0">
                <a:solidFill>
                  <a:srgbClr val="FFFFFF"/>
                </a:solidFill>
                <a:latin typeface="Calibri"/>
                <a:cs typeface="Calibri"/>
              </a:rPr>
              <a:t>Lower power need to </a:t>
            </a:r>
            <a:r>
              <a:rPr sz="2000" spc="-5" dirty="0">
                <a:solidFill>
                  <a:srgbClr val="FFFFFF"/>
                </a:solidFill>
                <a:latin typeface="Calibri"/>
                <a:cs typeface="Calibri"/>
              </a:rPr>
              <a:t>transmit </a:t>
            </a:r>
            <a:r>
              <a:rPr sz="2000" dirty="0">
                <a:solidFill>
                  <a:srgbClr val="FFFFFF"/>
                </a:solidFill>
                <a:latin typeface="Calibri"/>
                <a:cs typeface="Calibri"/>
              </a:rPr>
              <a:t>less often, </a:t>
            </a:r>
            <a:r>
              <a:rPr sz="2000" spc="-5" dirty="0">
                <a:solidFill>
                  <a:srgbClr val="FFFFFF"/>
                </a:solidFill>
                <a:latin typeface="Calibri"/>
                <a:cs typeface="Calibri"/>
              </a:rPr>
              <a:t>at  </a:t>
            </a:r>
            <a:r>
              <a:rPr sz="2000" dirty="0">
                <a:solidFill>
                  <a:srgbClr val="FFFFFF"/>
                </a:solidFill>
                <a:latin typeface="Calibri"/>
                <a:cs typeface="Calibri"/>
              </a:rPr>
              <a:t>shorter </a:t>
            </a:r>
            <a:r>
              <a:rPr sz="2000" spc="-5" dirty="0">
                <a:solidFill>
                  <a:srgbClr val="FFFFFF"/>
                </a:solidFill>
                <a:latin typeface="Calibri"/>
                <a:cs typeface="Calibri"/>
              </a:rPr>
              <a:t>range, </a:t>
            </a:r>
            <a:r>
              <a:rPr sz="2000" dirty="0">
                <a:solidFill>
                  <a:srgbClr val="FFFFFF"/>
                </a:solidFill>
                <a:latin typeface="Calibri"/>
                <a:cs typeface="Calibri"/>
              </a:rPr>
              <a:t>simpler</a:t>
            </a:r>
            <a:r>
              <a:rPr sz="2000" spc="-5" dirty="0">
                <a:solidFill>
                  <a:srgbClr val="FFFFFF"/>
                </a:solidFill>
                <a:latin typeface="Calibri"/>
                <a:cs typeface="Calibri"/>
              </a:rPr>
              <a:t> data</a:t>
            </a:r>
            <a:endParaRPr sz="2000" dirty="0">
              <a:latin typeface="Calibri"/>
              <a:cs typeface="Calibri"/>
            </a:endParaRPr>
          </a:p>
        </p:txBody>
      </p:sp>
      <p:sp>
        <p:nvSpPr>
          <p:cNvPr id="6" name="object 5"/>
          <p:cNvSpPr txBox="1"/>
          <p:nvPr/>
        </p:nvSpPr>
        <p:spPr>
          <a:xfrm>
            <a:off x="1005090" y="2978399"/>
            <a:ext cx="4994542" cy="432892"/>
          </a:xfrm>
          <a:prstGeom prst="rect">
            <a:avLst/>
          </a:prstGeom>
          <a:solidFill>
            <a:srgbClr val="46256F"/>
          </a:solidFill>
        </p:spPr>
        <p:txBody>
          <a:bodyPr vert="horz" wrap="square" lIns="0" tIns="123905" rIns="0" bIns="0" rtlCol="0">
            <a:spAutoFit/>
          </a:bodyPr>
          <a:lstStyle/>
          <a:p>
            <a:pPr marL="1177434">
              <a:spcBef>
                <a:spcPts val="976"/>
              </a:spcBef>
            </a:pPr>
            <a:r>
              <a:rPr sz="2000" dirty="0">
                <a:solidFill>
                  <a:srgbClr val="FFFFFF"/>
                </a:solidFill>
                <a:latin typeface="Calibri"/>
                <a:cs typeface="Calibri"/>
              </a:rPr>
              <a:t>Mobile </a:t>
            </a:r>
            <a:r>
              <a:rPr sz="2000" spc="5" dirty="0">
                <a:solidFill>
                  <a:srgbClr val="FFFFFF"/>
                </a:solidFill>
                <a:latin typeface="Calibri"/>
                <a:cs typeface="Calibri"/>
              </a:rPr>
              <a:t>or</a:t>
            </a:r>
            <a:r>
              <a:rPr sz="2000" spc="-9" dirty="0">
                <a:solidFill>
                  <a:srgbClr val="FFFFFF"/>
                </a:solidFill>
                <a:latin typeface="Calibri"/>
                <a:cs typeface="Calibri"/>
              </a:rPr>
              <a:t> </a:t>
            </a:r>
            <a:r>
              <a:rPr sz="2000" spc="-5" dirty="0">
                <a:solidFill>
                  <a:srgbClr val="FFFFFF"/>
                </a:solidFill>
                <a:latin typeface="Calibri"/>
                <a:cs typeface="Calibri"/>
              </a:rPr>
              <a:t>Static</a:t>
            </a:r>
            <a:endParaRPr sz="2000" dirty="0">
              <a:latin typeface="Calibri"/>
              <a:cs typeface="Calibri"/>
            </a:endParaRPr>
          </a:p>
        </p:txBody>
      </p:sp>
      <p:sp>
        <p:nvSpPr>
          <p:cNvPr id="7" name="object 6"/>
          <p:cNvSpPr txBox="1"/>
          <p:nvPr/>
        </p:nvSpPr>
        <p:spPr>
          <a:xfrm>
            <a:off x="6244193" y="3001691"/>
            <a:ext cx="5276495" cy="551433"/>
          </a:xfrm>
          <a:prstGeom prst="rect">
            <a:avLst/>
          </a:prstGeom>
          <a:solidFill>
            <a:srgbClr val="3F3C92"/>
          </a:solidFill>
        </p:spPr>
        <p:txBody>
          <a:bodyPr vert="horz" wrap="square" lIns="0" tIns="0" rIns="0" bIns="0" rtlCol="0">
            <a:spAutoFit/>
          </a:bodyPr>
          <a:lstStyle/>
          <a:p>
            <a:pPr algn="ctr">
              <a:lnSpc>
                <a:spcPts val="1933"/>
              </a:lnSpc>
            </a:pPr>
            <a:r>
              <a:rPr sz="2000" dirty="0">
                <a:solidFill>
                  <a:srgbClr val="FFFFFF"/>
                </a:solidFill>
                <a:latin typeface="Calibri"/>
                <a:cs typeface="Calibri"/>
              </a:rPr>
              <a:t>What is the </a:t>
            </a:r>
            <a:r>
              <a:rPr sz="2000" spc="-5" dirty="0">
                <a:solidFill>
                  <a:srgbClr val="FFFFFF"/>
                </a:solidFill>
                <a:latin typeface="Calibri"/>
                <a:cs typeface="Calibri"/>
              </a:rPr>
              <a:t>range </a:t>
            </a:r>
            <a:r>
              <a:rPr sz="2000" dirty="0">
                <a:solidFill>
                  <a:srgbClr val="FFFFFF"/>
                </a:solidFill>
                <a:latin typeface="Calibri"/>
                <a:cs typeface="Calibri"/>
              </a:rPr>
              <a:t>and frequency </a:t>
            </a:r>
            <a:r>
              <a:rPr sz="2000" spc="5" dirty="0">
                <a:solidFill>
                  <a:srgbClr val="FFFFFF"/>
                </a:solidFill>
                <a:latin typeface="Calibri"/>
                <a:cs typeface="Calibri"/>
              </a:rPr>
              <a:t>of</a:t>
            </a:r>
            <a:r>
              <a:rPr sz="2000" spc="-45" dirty="0">
                <a:solidFill>
                  <a:srgbClr val="FFFFFF"/>
                </a:solidFill>
                <a:latin typeface="Calibri"/>
                <a:cs typeface="Calibri"/>
              </a:rPr>
              <a:t> </a:t>
            </a:r>
            <a:r>
              <a:rPr sz="2000" dirty="0">
                <a:solidFill>
                  <a:srgbClr val="FFFFFF"/>
                </a:solidFill>
                <a:latin typeface="Calibri"/>
                <a:cs typeface="Calibri"/>
              </a:rPr>
              <a:t>mobility?</a:t>
            </a:r>
            <a:endParaRPr sz="2000" dirty="0">
              <a:latin typeface="Calibri"/>
              <a:cs typeface="Calibri"/>
            </a:endParaRPr>
          </a:p>
          <a:p>
            <a:pPr algn="ctr">
              <a:spcBef>
                <a:spcPts val="5"/>
              </a:spcBef>
            </a:pPr>
            <a:r>
              <a:rPr sz="2000" dirty="0">
                <a:solidFill>
                  <a:srgbClr val="FFFFFF"/>
                </a:solidFill>
                <a:latin typeface="Calibri"/>
                <a:cs typeface="Calibri"/>
              </a:rPr>
              <a:t>Impact </a:t>
            </a:r>
            <a:r>
              <a:rPr sz="2000" spc="9" dirty="0">
                <a:solidFill>
                  <a:srgbClr val="FFFFFF"/>
                </a:solidFill>
                <a:latin typeface="Calibri"/>
                <a:cs typeface="Calibri"/>
              </a:rPr>
              <a:t>on </a:t>
            </a:r>
            <a:r>
              <a:rPr sz="2000" dirty="0">
                <a:solidFill>
                  <a:srgbClr val="FFFFFF"/>
                </a:solidFill>
                <a:latin typeface="Calibri"/>
                <a:cs typeface="Calibri"/>
              </a:rPr>
              <a:t>power and</a:t>
            </a:r>
            <a:r>
              <a:rPr sz="2000" spc="-45" dirty="0">
                <a:solidFill>
                  <a:srgbClr val="FFFFFF"/>
                </a:solidFill>
                <a:latin typeface="Calibri"/>
                <a:cs typeface="Calibri"/>
              </a:rPr>
              <a:t> </a:t>
            </a:r>
            <a:r>
              <a:rPr sz="2000" spc="-9" dirty="0">
                <a:solidFill>
                  <a:srgbClr val="FFFFFF"/>
                </a:solidFill>
                <a:latin typeface="Calibri"/>
                <a:cs typeface="Calibri"/>
              </a:rPr>
              <a:t>Gateway</a:t>
            </a:r>
            <a:endParaRPr sz="2000" dirty="0">
              <a:latin typeface="Calibri"/>
              <a:cs typeface="Calibri"/>
            </a:endParaRPr>
          </a:p>
        </p:txBody>
      </p:sp>
      <p:sp>
        <p:nvSpPr>
          <p:cNvPr id="8" name="object 7"/>
          <p:cNvSpPr txBox="1"/>
          <p:nvPr/>
        </p:nvSpPr>
        <p:spPr>
          <a:xfrm>
            <a:off x="1005090" y="3660800"/>
            <a:ext cx="4994542" cy="432892"/>
          </a:xfrm>
          <a:prstGeom prst="rect">
            <a:avLst/>
          </a:prstGeom>
          <a:solidFill>
            <a:srgbClr val="402166"/>
          </a:solidFill>
        </p:spPr>
        <p:txBody>
          <a:bodyPr vert="horz" wrap="square" lIns="0" tIns="123905" rIns="0" bIns="0" rtlCol="0">
            <a:spAutoFit/>
          </a:bodyPr>
          <a:lstStyle/>
          <a:p>
            <a:pPr marL="434550">
              <a:spcBef>
                <a:spcPts val="976"/>
              </a:spcBef>
            </a:pPr>
            <a:r>
              <a:rPr sz="2000" spc="5" dirty="0">
                <a:solidFill>
                  <a:srgbClr val="FFFFFF"/>
                </a:solidFill>
                <a:latin typeface="Calibri"/>
                <a:cs typeface="Calibri"/>
              </a:rPr>
              <a:t>Low or </a:t>
            </a:r>
            <a:r>
              <a:rPr sz="2000" dirty="0">
                <a:solidFill>
                  <a:srgbClr val="FFFFFF"/>
                </a:solidFill>
                <a:latin typeface="Calibri"/>
                <a:cs typeface="Calibri"/>
              </a:rPr>
              <a:t>High Reporting</a:t>
            </a:r>
            <a:r>
              <a:rPr sz="2000" spc="-54" dirty="0">
                <a:solidFill>
                  <a:srgbClr val="FFFFFF"/>
                </a:solidFill>
                <a:latin typeface="Calibri"/>
                <a:cs typeface="Calibri"/>
              </a:rPr>
              <a:t> </a:t>
            </a:r>
            <a:r>
              <a:rPr sz="2000" dirty="0">
                <a:solidFill>
                  <a:srgbClr val="FFFFFF"/>
                </a:solidFill>
                <a:latin typeface="Calibri"/>
                <a:cs typeface="Calibri"/>
              </a:rPr>
              <a:t>Frequency</a:t>
            </a:r>
            <a:endParaRPr sz="2000" dirty="0">
              <a:latin typeface="Calibri"/>
              <a:cs typeface="Calibri"/>
            </a:endParaRPr>
          </a:p>
        </p:txBody>
      </p:sp>
      <p:sp>
        <p:nvSpPr>
          <p:cNvPr id="9" name="object 8"/>
          <p:cNvSpPr txBox="1"/>
          <p:nvPr/>
        </p:nvSpPr>
        <p:spPr>
          <a:xfrm>
            <a:off x="6244193" y="3689491"/>
            <a:ext cx="5276494" cy="520043"/>
          </a:xfrm>
          <a:prstGeom prst="rect">
            <a:avLst/>
          </a:prstGeom>
          <a:solidFill>
            <a:srgbClr val="3F3C92"/>
          </a:solidFill>
        </p:spPr>
        <p:txBody>
          <a:bodyPr vert="horz" wrap="square" lIns="0" tIns="3458" rIns="0" bIns="0" rtlCol="0">
            <a:spAutoFit/>
          </a:bodyPr>
          <a:lstStyle/>
          <a:p>
            <a:pPr marL="1828106" marR="106620" indent="-1720909">
              <a:lnSpc>
                <a:spcPts val="1969"/>
              </a:lnSpc>
              <a:spcBef>
                <a:spcPts val="27"/>
              </a:spcBef>
            </a:pPr>
            <a:r>
              <a:rPr sz="2000" dirty="0">
                <a:solidFill>
                  <a:srgbClr val="FFFFFF"/>
                </a:solidFill>
                <a:latin typeface="Calibri"/>
                <a:cs typeface="Calibri"/>
              </a:rPr>
              <a:t>Hundred </a:t>
            </a:r>
            <a:r>
              <a:rPr sz="2000" spc="5" dirty="0">
                <a:solidFill>
                  <a:srgbClr val="FFFFFF"/>
                </a:solidFill>
                <a:latin typeface="Calibri"/>
                <a:cs typeface="Calibri"/>
              </a:rPr>
              <a:t>of </a:t>
            </a:r>
            <a:r>
              <a:rPr sz="2000" dirty="0">
                <a:solidFill>
                  <a:srgbClr val="FFFFFF"/>
                </a:solidFill>
                <a:latin typeface="Calibri"/>
                <a:cs typeface="Calibri"/>
              </a:rPr>
              <a:t>times per second, </a:t>
            </a:r>
            <a:r>
              <a:rPr sz="2000" spc="5" dirty="0">
                <a:solidFill>
                  <a:srgbClr val="FFFFFF"/>
                </a:solidFill>
                <a:latin typeface="Calibri"/>
                <a:cs typeface="Calibri"/>
              </a:rPr>
              <a:t>or </a:t>
            </a:r>
            <a:r>
              <a:rPr sz="2000" dirty="0">
                <a:solidFill>
                  <a:srgbClr val="FFFFFF"/>
                </a:solidFill>
                <a:latin typeface="Calibri"/>
                <a:cs typeface="Calibri"/>
              </a:rPr>
              <a:t>once </a:t>
            </a:r>
            <a:r>
              <a:rPr sz="2000" spc="5" dirty="0">
                <a:solidFill>
                  <a:srgbClr val="FFFFFF"/>
                </a:solidFill>
                <a:latin typeface="Calibri"/>
                <a:cs typeface="Calibri"/>
              </a:rPr>
              <a:t>or </a:t>
            </a:r>
            <a:r>
              <a:rPr sz="2000" dirty="0">
                <a:solidFill>
                  <a:srgbClr val="FFFFFF"/>
                </a:solidFill>
                <a:latin typeface="Calibri"/>
                <a:cs typeface="Calibri"/>
              </a:rPr>
              <a:t>twice </a:t>
            </a:r>
            <a:r>
              <a:rPr sz="2000" spc="9" dirty="0">
                <a:solidFill>
                  <a:srgbClr val="FFFFFF"/>
                </a:solidFill>
                <a:latin typeface="Calibri"/>
                <a:cs typeface="Calibri"/>
              </a:rPr>
              <a:t>a  </a:t>
            </a:r>
            <a:r>
              <a:rPr sz="2000" dirty="0">
                <a:solidFill>
                  <a:srgbClr val="FFFFFF"/>
                </a:solidFill>
                <a:latin typeface="Calibri"/>
                <a:cs typeface="Calibri"/>
              </a:rPr>
              <a:t>month?</a:t>
            </a:r>
            <a:endParaRPr sz="2000" dirty="0">
              <a:latin typeface="Calibri"/>
              <a:cs typeface="Calibri"/>
            </a:endParaRPr>
          </a:p>
        </p:txBody>
      </p:sp>
      <p:sp>
        <p:nvSpPr>
          <p:cNvPr id="10" name="object 9"/>
          <p:cNvSpPr txBox="1"/>
          <p:nvPr/>
        </p:nvSpPr>
        <p:spPr>
          <a:xfrm>
            <a:off x="1005090" y="4340085"/>
            <a:ext cx="4994542" cy="376594"/>
          </a:xfrm>
          <a:prstGeom prst="rect">
            <a:avLst/>
          </a:prstGeom>
          <a:solidFill>
            <a:srgbClr val="402166"/>
          </a:solidFill>
        </p:spPr>
        <p:txBody>
          <a:bodyPr vert="horz" wrap="square" lIns="0" tIns="123905" rIns="0" bIns="0" rtlCol="0">
            <a:spAutoFit/>
          </a:bodyPr>
          <a:lstStyle/>
          <a:p>
            <a:pPr marL="1024131">
              <a:spcBef>
                <a:spcPts val="976"/>
              </a:spcBef>
            </a:pPr>
            <a:r>
              <a:rPr sz="1634" dirty="0">
                <a:solidFill>
                  <a:srgbClr val="FFFFFF"/>
                </a:solidFill>
                <a:latin typeface="Calibri"/>
                <a:cs typeface="Calibri"/>
              </a:rPr>
              <a:t>Simple </a:t>
            </a:r>
            <a:r>
              <a:rPr sz="1634" spc="5" dirty="0">
                <a:solidFill>
                  <a:srgbClr val="FFFFFF"/>
                </a:solidFill>
                <a:latin typeface="Calibri"/>
                <a:cs typeface="Calibri"/>
              </a:rPr>
              <a:t>or </a:t>
            </a:r>
            <a:r>
              <a:rPr sz="1634" dirty="0">
                <a:solidFill>
                  <a:srgbClr val="FFFFFF"/>
                </a:solidFill>
                <a:latin typeface="Calibri"/>
                <a:cs typeface="Calibri"/>
              </a:rPr>
              <a:t>Rich</a:t>
            </a:r>
            <a:r>
              <a:rPr sz="1634" spc="-27" dirty="0">
                <a:solidFill>
                  <a:srgbClr val="FFFFFF"/>
                </a:solidFill>
                <a:latin typeface="Calibri"/>
                <a:cs typeface="Calibri"/>
              </a:rPr>
              <a:t> </a:t>
            </a:r>
            <a:r>
              <a:rPr sz="1634" spc="-5" dirty="0">
                <a:solidFill>
                  <a:srgbClr val="FFFFFF"/>
                </a:solidFill>
                <a:latin typeface="Calibri"/>
                <a:cs typeface="Calibri"/>
              </a:rPr>
              <a:t>Data</a:t>
            </a:r>
            <a:endParaRPr sz="1634">
              <a:latin typeface="Calibri"/>
              <a:cs typeface="Calibri"/>
            </a:endParaRPr>
          </a:p>
        </p:txBody>
      </p:sp>
      <p:sp>
        <p:nvSpPr>
          <p:cNvPr id="11" name="object 10"/>
          <p:cNvSpPr txBox="1"/>
          <p:nvPr/>
        </p:nvSpPr>
        <p:spPr>
          <a:xfrm>
            <a:off x="6244192" y="4363011"/>
            <a:ext cx="5276495" cy="430564"/>
          </a:xfrm>
          <a:prstGeom prst="rect">
            <a:avLst/>
          </a:prstGeom>
          <a:solidFill>
            <a:srgbClr val="3F3C92"/>
          </a:solidFill>
        </p:spPr>
        <p:txBody>
          <a:bodyPr vert="horz" wrap="square" lIns="0" tIns="121600" rIns="0" bIns="0" rtlCol="0">
            <a:spAutoFit/>
          </a:bodyPr>
          <a:lstStyle/>
          <a:p>
            <a:pPr marL="240904">
              <a:spcBef>
                <a:spcPts val="958"/>
              </a:spcBef>
            </a:pPr>
            <a:r>
              <a:rPr sz="2000" u="sng" spc="5" dirty="0">
                <a:solidFill>
                  <a:srgbClr val="FFFFFF"/>
                </a:solidFill>
                <a:latin typeface="Calibri"/>
                <a:cs typeface="Calibri"/>
              </a:rPr>
              <a:t>One </a:t>
            </a:r>
            <a:r>
              <a:rPr sz="2000" u="sng" spc="-9" dirty="0">
                <a:solidFill>
                  <a:srgbClr val="FFFFFF"/>
                </a:solidFill>
                <a:latin typeface="Calibri"/>
                <a:cs typeface="Calibri"/>
              </a:rPr>
              <a:t>status </a:t>
            </a:r>
            <a:r>
              <a:rPr sz="2000" u="sng" dirty="0">
                <a:solidFill>
                  <a:srgbClr val="FFFFFF"/>
                </a:solidFill>
                <a:latin typeface="Calibri"/>
                <a:cs typeface="Calibri"/>
              </a:rPr>
              <a:t>bytes </a:t>
            </a:r>
            <a:r>
              <a:rPr sz="2000" u="sng" spc="5" dirty="0">
                <a:solidFill>
                  <a:srgbClr val="FFFFFF"/>
                </a:solidFill>
                <a:latin typeface="Calibri"/>
                <a:cs typeface="Calibri"/>
              </a:rPr>
              <a:t>or </a:t>
            </a:r>
            <a:r>
              <a:rPr sz="2000" u="sng" dirty="0">
                <a:solidFill>
                  <a:srgbClr val="FFFFFF"/>
                </a:solidFill>
                <a:latin typeface="Calibri"/>
                <a:cs typeface="Calibri"/>
              </a:rPr>
              <a:t>hundreds </a:t>
            </a:r>
            <a:r>
              <a:rPr sz="2000" u="sng" spc="5" dirty="0">
                <a:solidFill>
                  <a:srgbClr val="FFFFFF"/>
                </a:solidFill>
                <a:latin typeface="Calibri"/>
                <a:cs typeface="Calibri"/>
              </a:rPr>
              <a:t>of</a:t>
            </a:r>
            <a:r>
              <a:rPr sz="2000" u="sng" spc="-45" dirty="0">
                <a:solidFill>
                  <a:srgbClr val="FFFFFF"/>
                </a:solidFill>
                <a:latin typeface="Calibri"/>
                <a:cs typeface="Calibri"/>
              </a:rPr>
              <a:t> </a:t>
            </a:r>
            <a:r>
              <a:rPr sz="2000" u="sng" spc="-5" dirty="0">
                <a:solidFill>
                  <a:srgbClr val="FFFFFF"/>
                </a:solidFill>
                <a:latin typeface="Calibri"/>
                <a:cs typeface="Calibri"/>
              </a:rPr>
              <a:t>parameters?</a:t>
            </a:r>
            <a:endParaRPr sz="2000" u="sng" dirty="0">
              <a:latin typeface="Calibri"/>
              <a:cs typeface="Calibri"/>
            </a:endParaRPr>
          </a:p>
        </p:txBody>
      </p:sp>
      <p:sp>
        <p:nvSpPr>
          <p:cNvPr id="12" name="object 11"/>
          <p:cNvSpPr txBox="1"/>
          <p:nvPr/>
        </p:nvSpPr>
        <p:spPr>
          <a:xfrm>
            <a:off x="1005090" y="5028642"/>
            <a:ext cx="4994542" cy="432310"/>
          </a:xfrm>
          <a:prstGeom prst="rect">
            <a:avLst/>
          </a:prstGeom>
          <a:solidFill>
            <a:srgbClr val="402166"/>
          </a:solidFill>
        </p:spPr>
        <p:txBody>
          <a:bodyPr vert="horz" wrap="square" lIns="0" tIns="123329" rIns="0" bIns="0" rtlCol="0">
            <a:spAutoFit/>
          </a:bodyPr>
          <a:lstStyle/>
          <a:p>
            <a:pPr marL="908865">
              <a:spcBef>
                <a:spcPts val="971"/>
              </a:spcBef>
            </a:pPr>
            <a:r>
              <a:rPr sz="2000" spc="-9" dirty="0">
                <a:solidFill>
                  <a:srgbClr val="FFFFFF"/>
                </a:solidFill>
                <a:latin typeface="Calibri"/>
                <a:cs typeface="Calibri"/>
              </a:rPr>
              <a:t>Transmission</a:t>
            </a:r>
            <a:r>
              <a:rPr sz="2000" spc="-14" dirty="0">
                <a:solidFill>
                  <a:srgbClr val="FFFFFF"/>
                </a:solidFill>
                <a:latin typeface="Calibri"/>
                <a:cs typeface="Calibri"/>
              </a:rPr>
              <a:t> </a:t>
            </a:r>
            <a:r>
              <a:rPr sz="2000" dirty="0">
                <a:solidFill>
                  <a:srgbClr val="FFFFFF"/>
                </a:solidFill>
                <a:latin typeface="Calibri"/>
                <a:cs typeface="Calibri"/>
              </a:rPr>
              <a:t>Range</a:t>
            </a:r>
            <a:endParaRPr sz="2000" dirty="0">
              <a:latin typeface="Calibri"/>
              <a:cs typeface="Calibri"/>
            </a:endParaRPr>
          </a:p>
        </p:txBody>
      </p:sp>
      <p:sp>
        <p:nvSpPr>
          <p:cNvPr id="13" name="object 12"/>
          <p:cNvSpPr txBox="1"/>
          <p:nvPr/>
        </p:nvSpPr>
        <p:spPr>
          <a:xfrm>
            <a:off x="6244192" y="5039202"/>
            <a:ext cx="5276494" cy="430564"/>
          </a:xfrm>
          <a:prstGeom prst="rect">
            <a:avLst/>
          </a:prstGeom>
          <a:solidFill>
            <a:srgbClr val="3F3C92"/>
          </a:solidFill>
        </p:spPr>
        <p:txBody>
          <a:bodyPr vert="horz" wrap="square" lIns="0" tIns="121600" rIns="0" bIns="0" rtlCol="0">
            <a:spAutoFit/>
          </a:bodyPr>
          <a:lstStyle/>
          <a:p>
            <a:pPr marL="1057558">
              <a:spcBef>
                <a:spcPts val="958"/>
              </a:spcBef>
            </a:pPr>
            <a:r>
              <a:rPr sz="2000" dirty="0">
                <a:solidFill>
                  <a:srgbClr val="FFFFFF"/>
                </a:solidFill>
                <a:latin typeface="Calibri"/>
                <a:cs typeface="Calibri"/>
              </a:rPr>
              <a:t>Few </a:t>
            </a:r>
            <a:r>
              <a:rPr sz="2000" spc="-9" dirty="0">
                <a:solidFill>
                  <a:srgbClr val="FFFFFF"/>
                </a:solidFill>
                <a:latin typeface="Calibri"/>
                <a:cs typeface="Calibri"/>
              </a:rPr>
              <a:t>feet </a:t>
            </a:r>
            <a:r>
              <a:rPr sz="2000" spc="5" dirty="0">
                <a:solidFill>
                  <a:srgbClr val="FFFFFF"/>
                </a:solidFill>
                <a:latin typeface="Calibri"/>
                <a:cs typeface="Calibri"/>
              </a:rPr>
              <a:t>or </a:t>
            </a:r>
            <a:r>
              <a:rPr sz="2000" spc="-5" dirty="0">
                <a:solidFill>
                  <a:srgbClr val="FFFFFF"/>
                </a:solidFill>
                <a:latin typeface="Calibri"/>
                <a:cs typeface="Calibri"/>
              </a:rPr>
              <a:t>several</a:t>
            </a:r>
            <a:r>
              <a:rPr sz="2000" spc="-23" dirty="0">
                <a:solidFill>
                  <a:srgbClr val="FFFFFF"/>
                </a:solidFill>
                <a:latin typeface="Calibri"/>
                <a:cs typeface="Calibri"/>
              </a:rPr>
              <a:t> </a:t>
            </a:r>
            <a:r>
              <a:rPr sz="2000" dirty="0">
                <a:solidFill>
                  <a:srgbClr val="FFFFFF"/>
                </a:solidFill>
                <a:latin typeface="Calibri"/>
                <a:cs typeface="Calibri"/>
              </a:rPr>
              <a:t>miles?</a:t>
            </a:r>
            <a:endParaRPr sz="2000" dirty="0">
              <a:latin typeface="Calibri"/>
              <a:cs typeface="Calibri"/>
            </a:endParaRPr>
          </a:p>
        </p:txBody>
      </p:sp>
      <p:sp>
        <p:nvSpPr>
          <p:cNvPr id="14" name="object 13"/>
          <p:cNvSpPr txBox="1"/>
          <p:nvPr/>
        </p:nvSpPr>
        <p:spPr>
          <a:xfrm>
            <a:off x="1053649" y="5772915"/>
            <a:ext cx="4994542" cy="432310"/>
          </a:xfrm>
          <a:prstGeom prst="rect">
            <a:avLst/>
          </a:prstGeom>
          <a:solidFill>
            <a:srgbClr val="402166"/>
          </a:solidFill>
        </p:spPr>
        <p:txBody>
          <a:bodyPr vert="horz" wrap="square" lIns="0" tIns="123329" rIns="0" bIns="0" rtlCol="0">
            <a:spAutoFit/>
          </a:bodyPr>
          <a:lstStyle/>
          <a:p>
            <a:pPr marL="1185503">
              <a:spcBef>
                <a:spcPts val="971"/>
              </a:spcBef>
            </a:pPr>
            <a:r>
              <a:rPr sz="2000" dirty="0">
                <a:solidFill>
                  <a:srgbClr val="FFFFFF"/>
                </a:solidFill>
                <a:latin typeface="Calibri"/>
                <a:cs typeface="Calibri"/>
              </a:rPr>
              <a:t>Density per</a:t>
            </a:r>
            <a:r>
              <a:rPr sz="2000" spc="-14" dirty="0">
                <a:solidFill>
                  <a:srgbClr val="FFFFFF"/>
                </a:solidFill>
                <a:latin typeface="Calibri"/>
                <a:cs typeface="Calibri"/>
              </a:rPr>
              <a:t> </a:t>
            </a:r>
            <a:r>
              <a:rPr sz="2000" dirty="0">
                <a:solidFill>
                  <a:srgbClr val="FFFFFF"/>
                </a:solidFill>
                <a:latin typeface="Calibri"/>
                <a:cs typeface="Calibri"/>
              </a:rPr>
              <a:t>Cell</a:t>
            </a:r>
            <a:endParaRPr sz="2000" dirty="0">
              <a:latin typeface="Calibri"/>
              <a:cs typeface="Calibri"/>
            </a:endParaRPr>
          </a:p>
        </p:txBody>
      </p:sp>
      <p:sp>
        <p:nvSpPr>
          <p:cNvPr id="15" name="object 14"/>
          <p:cNvSpPr txBox="1"/>
          <p:nvPr/>
        </p:nvSpPr>
        <p:spPr>
          <a:xfrm>
            <a:off x="6358493" y="5801936"/>
            <a:ext cx="5276495" cy="430564"/>
          </a:xfrm>
          <a:prstGeom prst="rect">
            <a:avLst/>
          </a:prstGeom>
          <a:solidFill>
            <a:srgbClr val="3F3C92"/>
          </a:solidFill>
        </p:spPr>
        <p:txBody>
          <a:bodyPr vert="horz" wrap="square" lIns="0" tIns="121600" rIns="0" bIns="0" rtlCol="0">
            <a:spAutoFit/>
          </a:bodyPr>
          <a:lstStyle/>
          <a:p>
            <a:pPr marL="460484">
              <a:spcBef>
                <a:spcPts val="958"/>
              </a:spcBef>
            </a:pPr>
            <a:r>
              <a:rPr sz="2000" spc="-14" dirty="0">
                <a:solidFill>
                  <a:srgbClr val="FFFFFF"/>
                </a:solidFill>
                <a:latin typeface="Calibri"/>
                <a:cs typeface="Calibri"/>
              </a:rPr>
              <a:t>“a </a:t>
            </a:r>
            <a:r>
              <a:rPr sz="2000" spc="-9" dirty="0">
                <a:solidFill>
                  <a:srgbClr val="FFFFFF"/>
                </a:solidFill>
                <a:latin typeface="Calibri"/>
                <a:cs typeface="Calibri"/>
              </a:rPr>
              <a:t>few </a:t>
            </a:r>
            <a:r>
              <a:rPr sz="2000" dirty="0">
                <a:solidFill>
                  <a:srgbClr val="FFFFFF"/>
                </a:solidFill>
                <a:latin typeface="Calibri"/>
                <a:cs typeface="Calibri"/>
              </a:rPr>
              <a:t>sensors” </a:t>
            </a:r>
            <a:r>
              <a:rPr sz="2000" spc="5" dirty="0">
                <a:solidFill>
                  <a:srgbClr val="FFFFFF"/>
                </a:solidFill>
                <a:latin typeface="Calibri"/>
                <a:cs typeface="Calibri"/>
              </a:rPr>
              <a:t>or </a:t>
            </a:r>
            <a:r>
              <a:rPr sz="2000" spc="-9" dirty="0">
                <a:solidFill>
                  <a:srgbClr val="FFFFFF"/>
                </a:solidFill>
                <a:latin typeface="Calibri"/>
                <a:cs typeface="Calibri"/>
              </a:rPr>
              <a:t>“several</a:t>
            </a:r>
            <a:r>
              <a:rPr sz="2000" spc="-14" dirty="0">
                <a:solidFill>
                  <a:srgbClr val="FFFFFF"/>
                </a:solidFill>
                <a:latin typeface="Calibri"/>
                <a:cs typeface="Calibri"/>
              </a:rPr>
              <a:t> </a:t>
            </a:r>
            <a:r>
              <a:rPr sz="2000" dirty="0">
                <a:solidFill>
                  <a:srgbClr val="FFFFFF"/>
                </a:solidFill>
                <a:latin typeface="Calibri"/>
                <a:cs typeface="Calibri"/>
              </a:rPr>
              <a:t>thousands”?</a:t>
            </a:r>
            <a:endParaRPr sz="2000" dirty="0">
              <a:latin typeface="Calibri"/>
              <a:cs typeface="Calibri"/>
            </a:endParaRPr>
          </a:p>
        </p:txBody>
      </p:sp>
      <p:sp>
        <p:nvSpPr>
          <p:cNvPr id="16" name="object 15"/>
          <p:cNvSpPr txBox="1"/>
          <p:nvPr/>
        </p:nvSpPr>
        <p:spPr>
          <a:xfrm>
            <a:off x="6871451" y="1538956"/>
            <a:ext cx="2994468" cy="377176"/>
          </a:xfrm>
          <a:prstGeom prst="rect">
            <a:avLst/>
          </a:prstGeom>
          <a:solidFill>
            <a:srgbClr val="402166"/>
          </a:solidFill>
        </p:spPr>
        <p:txBody>
          <a:bodyPr vert="horz" wrap="square" lIns="0" tIns="124481" rIns="0" bIns="0" rtlCol="0">
            <a:spAutoFit/>
          </a:bodyPr>
          <a:lstStyle/>
          <a:p>
            <a:pPr marL="93941">
              <a:spcBef>
                <a:spcPts val="980"/>
              </a:spcBef>
            </a:pPr>
            <a:r>
              <a:rPr sz="1634" dirty="0">
                <a:solidFill>
                  <a:srgbClr val="FFFFFF"/>
                </a:solidFill>
                <a:latin typeface="Calibri"/>
                <a:cs typeface="Calibri"/>
              </a:rPr>
              <a:t>1) </a:t>
            </a:r>
            <a:r>
              <a:rPr sz="1634" spc="-9" dirty="0">
                <a:solidFill>
                  <a:srgbClr val="FFFFFF"/>
                </a:solidFill>
                <a:latin typeface="Calibri"/>
                <a:cs typeface="Calibri"/>
              </a:rPr>
              <a:t>Physical </a:t>
            </a:r>
            <a:r>
              <a:rPr sz="1634" dirty="0">
                <a:solidFill>
                  <a:srgbClr val="FFFFFF"/>
                </a:solidFill>
                <a:latin typeface="Calibri"/>
                <a:cs typeface="Calibri"/>
              </a:rPr>
              <a:t>Devices </a:t>
            </a:r>
            <a:r>
              <a:rPr sz="1634" spc="14" dirty="0">
                <a:solidFill>
                  <a:srgbClr val="FFFFFF"/>
                </a:solidFill>
                <a:latin typeface="Calibri"/>
                <a:cs typeface="Calibri"/>
              </a:rPr>
              <a:t>&amp;</a:t>
            </a:r>
            <a:r>
              <a:rPr sz="1634" spc="-9" dirty="0">
                <a:solidFill>
                  <a:srgbClr val="FFFFFF"/>
                </a:solidFill>
                <a:latin typeface="Calibri"/>
                <a:cs typeface="Calibri"/>
              </a:rPr>
              <a:t> </a:t>
            </a:r>
            <a:r>
              <a:rPr sz="1634" spc="-5" dirty="0">
                <a:solidFill>
                  <a:srgbClr val="FFFFFF"/>
                </a:solidFill>
                <a:latin typeface="Calibri"/>
                <a:cs typeface="Calibri"/>
              </a:rPr>
              <a:t>Controllers</a:t>
            </a:r>
            <a:endParaRPr sz="1634">
              <a:latin typeface="Calibri"/>
              <a:cs typeface="Calibri"/>
            </a:endParaRPr>
          </a:p>
        </p:txBody>
      </p:sp>
      <p:sp>
        <p:nvSpPr>
          <p:cNvPr id="17" name="object 16"/>
          <p:cNvSpPr txBox="1"/>
          <p:nvPr/>
        </p:nvSpPr>
        <p:spPr>
          <a:xfrm>
            <a:off x="9989450" y="1515613"/>
            <a:ext cx="1531236" cy="375430"/>
          </a:xfrm>
          <a:prstGeom prst="rect">
            <a:avLst/>
          </a:prstGeom>
          <a:solidFill>
            <a:srgbClr val="3F3C92"/>
          </a:solidFill>
        </p:spPr>
        <p:txBody>
          <a:bodyPr vert="horz" wrap="square" lIns="0" tIns="122752" rIns="0" bIns="0" rtlCol="0">
            <a:spAutoFit/>
          </a:bodyPr>
          <a:lstStyle/>
          <a:p>
            <a:pPr marL="93941">
              <a:spcBef>
                <a:spcPts val="967"/>
              </a:spcBef>
            </a:pPr>
            <a:r>
              <a:rPr sz="1634" dirty="0">
                <a:solidFill>
                  <a:srgbClr val="FFFFFF"/>
                </a:solidFill>
                <a:latin typeface="Calibri"/>
                <a:cs typeface="Calibri"/>
              </a:rPr>
              <a:t>2)</a:t>
            </a:r>
            <a:r>
              <a:rPr sz="1634" spc="-9" dirty="0">
                <a:solidFill>
                  <a:srgbClr val="FFFFFF"/>
                </a:solidFill>
                <a:latin typeface="Calibri"/>
                <a:cs typeface="Calibri"/>
              </a:rPr>
              <a:t> </a:t>
            </a:r>
            <a:r>
              <a:rPr sz="1634" dirty="0">
                <a:solidFill>
                  <a:srgbClr val="FFFFFF"/>
                </a:solidFill>
                <a:latin typeface="Calibri"/>
                <a:cs typeface="Calibri"/>
              </a:rPr>
              <a:t>Connectivity</a:t>
            </a:r>
            <a:endParaRPr sz="1634">
              <a:latin typeface="Calibri"/>
              <a:cs typeface="Calibri"/>
            </a:endParaRPr>
          </a:p>
        </p:txBody>
      </p:sp>
      <p:sp>
        <p:nvSpPr>
          <p:cNvPr id="18" name="Rectangle 17"/>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61081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bject 2"/>
          <p:cNvSpPr txBox="1">
            <a:spLocks/>
          </p:cNvSpPr>
          <p:nvPr/>
        </p:nvSpPr>
        <p:spPr>
          <a:xfrm>
            <a:off x="656000" y="1363004"/>
            <a:ext cx="7108628" cy="406135"/>
          </a:xfrm>
          <a:prstGeom prst="rect">
            <a:avLst/>
          </a:prstGeom>
        </p:spPr>
        <p:txBody>
          <a:bodyPr vert="horz" wrap="square" lIns="0" tIns="14984"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527">
              <a:lnSpc>
                <a:spcPct val="100000"/>
              </a:lnSpc>
              <a:spcBef>
                <a:spcPts val="118"/>
              </a:spcBef>
            </a:pPr>
            <a:r>
              <a:rPr lang="en-US" sz="2541" b="1" dirty="0" smtClean="0">
                <a:solidFill>
                  <a:srgbClr val="FFFF00"/>
                </a:solidFill>
                <a:latin typeface="Bell MT" panose="02020503060305020303" pitchFamily="18" charset="0"/>
                <a:cs typeface="Arial"/>
              </a:rPr>
              <a:t>Traditional </a:t>
            </a:r>
            <a:r>
              <a:rPr lang="en-US" sz="2541" b="1" spc="5" dirty="0" smtClean="0">
                <a:solidFill>
                  <a:srgbClr val="FFFF00"/>
                </a:solidFill>
                <a:latin typeface="Bell MT" panose="02020503060305020303" pitchFamily="18" charset="0"/>
                <a:cs typeface="Arial"/>
              </a:rPr>
              <a:t>IT Cloud Computing</a:t>
            </a:r>
            <a:r>
              <a:rPr lang="en-US" sz="2541" b="1" spc="-23" dirty="0" smtClean="0">
                <a:solidFill>
                  <a:srgbClr val="FFFF00"/>
                </a:solidFill>
                <a:latin typeface="Bell MT" panose="02020503060305020303" pitchFamily="18" charset="0"/>
                <a:cs typeface="Arial"/>
              </a:rPr>
              <a:t> </a:t>
            </a:r>
            <a:r>
              <a:rPr lang="en-US" sz="2541" b="1" spc="9" dirty="0" smtClean="0">
                <a:solidFill>
                  <a:srgbClr val="FFFF00"/>
                </a:solidFill>
                <a:latin typeface="Bell MT" panose="02020503060305020303" pitchFamily="18" charset="0"/>
                <a:cs typeface="Arial"/>
              </a:rPr>
              <a:t>Model</a:t>
            </a:r>
            <a:endParaRPr lang="en-US" sz="2541" b="1" dirty="0">
              <a:solidFill>
                <a:srgbClr val="FFFF00"/>
              </a:solidFill>
              <a:latin typeface="Bell MT" panose="02020503060305020303" pitchFamily="18" charset="0"/>
              <a:cs typeface="Arial"/>
            </a:endParaRPr>
          </a:p>
        </p:txBody>
      </p:sp>
      <p:sp>
        <p:nvSpPr>
          <p:cNvPr id="4" name="object 3"/>
          <p:cNvSpPr txBox="1"/>
          <p:nvPr/>
        </p:nvSpPr>
        <p:spPr>
          <a:xfrm>
            <a:off x="929935" y="2220813"/>
            <a:ext cx="4755429" cy="3092896"/>
          </a:xfrm>
          <a:prstGeom prst="rect">
            <a:avLst/>
          </a:prstGeom>
        </p:spPr>
        <p:txBody>
          <a:bodyPr vert="horz" wrap="square" lIns="0" tIns="14984" rIns="0" bIns="0" rtlCol="0">
            <a:spAutoFit/>
          </a:bodyPr>
          <a:lstStyle/>
          <a:p>
            <a:pPr marL="11527">
              <a:spcBef>
                <a:spcPts val="118"/>
              </a:spcBef>
            </a:pPr>
            <a:r>
              <a:rPr sz="2000" dirty="0">
                <a:solidFill>
                  <a:schemeClr val="bg1"/>
                </a:solidFill>
                <a:latin typeface="Arial" panose="020B0604020202020204" pitchFamily="34" charset="0"/>
                <a:cs typeface="Arial" panose="020B0604020202020204" pitchFamily="34" charset="0"/>
              </a:rPr>
              <a:t>Standard</a:t>
            </a:r>
            <a:r>
              <a:rPr sz="2000" spc="-9" dirty="0">
                <a:solidFill>
                  <a:schemeClr val="bg1"/>
                </a:solidFill>
                <a:latin typeface="Arial" panose="020B0604020202020204" pitchFamily="34" charset="0"/>
                <a:cs typeface="Arial" panose="020B0604020202020204" pitchFamily="34" charset="0"/>
              </a:rPr>
              <a:t> </a:t>
            </a:r>
            <a:r>
              <a:rPr sz="2000" dirty="0">
                <a:solidFill>
                  <a:schemeClr val="bg1"/>
                </a:solidFill>
                <a:latin typeface="Arial" panose="020B0604020202020204" pitchFamily="34" charset="0"/>
                <a:cs typeface="Arial" panose="020B0604020202020204" pitchFamily="34" charset="0"/>
              </a:rPr>
              <a:t>model</a:t>
            </a:r>
          </a:p>
          <a:p>
            <a:pPr>
              <a:spcBef>
                <a:spcPts val="45"/>
              </a:spcBef>
            </a:pPr>
            <a:endParaRPr sz="2000" dirty="0">
              <a:solidFill>
                <a:schemeClr val="bg1"/>
              </a:solidFill>
              <a:latin typeface="Arial" panose="020B0604020202020204" pitchFamily="34" charset="0"/>
              <a:cs typeface="Arial" panose="020B0604020202020204" pitchFamily="34" charset="0"/>
            </a:endParaRPr>
          </a:p>
          <a:p>
            <a:pPr marL="11527" marR="4611">
              <a:lnSpc>
                <a:spcPct val="99500"/>
              </a:lnSpc>
            </a:pPr>
            <a:r>
              <a:rPr sz="2000" dirty="0">
                <a:solidFill>
                  <a:schemeClr val="bg1"/>
                </a:solidFill>
                <a:latin typeface="Arial" panose="020B0604020202020204" pitchFamily="34" charset="0"/>
                <a:cs typeface="Arial" panose="020B0604020202020204" pitchFamily="34" charset="0"/>
              </a:rPr>
              <a:t>Endpoint like </a:t>
            </a:r>
            <a:r>
              <a:rPr sz="2000" spc="-5" dirty="0">
                <a:solidFill>
                  <a:schemeClr val="bg1"/>
                </a:solidFill>
                <a:latin typeface="Arial" panose="020B0604020202020204" pitchFamily="34" charset="0"/>
                <a:cs typeface="Arial" panose="020B0604020202020204" pitchFamily="34" charset="0"/>
              </a:rPr>
              <a:t>computer,  </a:t>
            </a:r>
            <a:r>
              <a:rPr sz="2000" dirty="0">
                <a:solidFill>
                  <a:schemeClr val="bg1"/>
                </a:solidFill>
                <a:latin typeface="Arial" panose="020B0604020202020204" pitchFamily="34" charset="0"/>
                <a:cs typeface="Arial" panose="020B0604020202020204" pitchFamily="34" charset="0"/>
              </a:rPr>
              <a:t>notebooks, tablets </a:t>
            </a:r>
            <a:r>
              <a:rPr sz="2000" spc="23" dirty="0">
                <a:solidFill>
                  <a:schemeClr val="bg1"/>
                </a:solidFill>
                <a:latin typeface="Arial" panose="020B0604020202020204" pitchFamily="34" charset="0"/>
                <a:cs typeface="Arial" panose="020B0604020202020204" pitchFamily="34" charset="0"/>
              </a:rPr>
              <a:t>… </a:t>
            </a:r>
            <a:r>
              <a:rPr sz="2000" dirty="0">
                <a:solidFill>
                  <a:schemeClr val="bg1"/>
                </a:solidFill>
                <a:latin typeface="Arial" panose="020B0604020202020204" pitchFamily="34" charset="0"/>
                <a:cs typeface="Arial" panose="020B0604020202020204" pitchFamily="34" charset="0"/>
              </a:rPr>
              <a:t>connect </a:t>
            </a:r>
            <a:r>
              <a:rPr sz="2000" spc="5" dirty="0">
                <a:solidFill>
                  <a:schemeClr val="bg1"/>
                </a:solidFill>
                <a:latin typeface="Arial" panose="020B0604020202020204" pitchFamily="34" charset="0"/>
                <a:cs typeface="Arial" panose="020B0604020202020204" pitchFamily="34" charset="0"/>
              </a:rPr>
              <a:t>to  </a:t>
            </a:r>
            <a:r>
              <a:rPr sz="2000" spc="9" dirty="0">
                <a:solidFill>
                  <a:schemeClr val="bg1"/>
                </a:solidFill>
                <a:latin typeface="Arial" panose="020B0604020202020204" pitchFamily="34" charset="0"/>
                <a:cs typeface="Arial" panose="020B0604020202020204" pitchFamily="34" charset="0"/>
              </a:rPr>
              <a:t>a </a:t>
            </a:r>
            <a:r>
              <a:rPr sz="2000" dirty="0">
                <a:solidFill>
                  <a:schemeClr val="bg1"/>
                </a:solidFill>
                <a:latin typeface="Arial" panose="020B0604020202020204" pitchFamily="34" charset="0"/>
                <a:cs typeface="Arial" panose="020B0604020202020204" pitchFamily="34" charset="0"/>
              </a:rPr>
              <a:t>core</a:t>
            </a:r>
            <a:r>
              <a:rPr sz="2000" spc="-32" dirty="0">
                <a:solidFill>
                  <a:schemeClr val="bg1"/>
                </a:solidFill>
                <a:latin typeface="Arial" panose="020B0604020202020204" pitchFamily="34" charset="0"/>
                <a:cs typeface="Arial" panose="020B0604020202020204" pitchFamily="34" charset="0"/>
              </a:rPr>
              <a:t> </a:t>
            </a:r>
            <a:r>
              <a:rPr sz="2000" dirty="0">
                <a:solidFill>
                  <a:schemeClr val="bg1"/>
                </a:solidFill>
                <a:latin typeface="Arial" panose="020B0604020202020204" pitchFamily="34" charset="0"/>
                <a:cs typeface="Arial" panose="020B0604020202020204" pitchFamily="34" charset="0"/>
              </a:rPr>
              <a:t>network</a:t>
            </a:r>
          </a:p>
          <a:p>
            <a:pPr>
              <a:spcBef>
                <a:spcPts val="5"/>
              </a:spcBef>
            </a:pPr>
            <a:endParaRPr sz="2000" dirty="0">
              <a:solidFill>
                <a:schemeClr val="bg1"/>
              </a:solidFill>
              <a:latin typeface="Arial" panose="020B0604020202020204" pitchFamily="34" charset="0"/>
              <a:cs typeface="Arial" panose="020B0604020202020204" pitchFamily="34" charset="0"/>
            </a:endParaRPr>
          </a:p>
          <a:p>
            <a:pPr marL="11527" marR="741155"/>
            <a:r>
              <a:rPr sz="2000" dirty="0">
                <a:solidFill>
                  <a:schemeClr val="bg1"/>
                </a:solidFill>
                <a:latin typeface="Arial" panose="020B0604020202020204" pitchFamily="34" charset="0"/>
                <a:cs typeface="Arial" panose="020B0604020202020204" pitchFamily="34" charset="0"/>
              </a:rPr>
              <a:t>communication</a:t>
            </a:r>
            <a:r>
              <a:rPr sz="2000" spc="-59" dirty="0">
                <a:solidFill>
                  <a:schemeClr val="bg1"/>
                </a:solidFill>
                <a:latin typeface="Arial" panose="020B0604020202020204" pitchFamily="34" charset="0"/>
                <a:cs typeface="Arial" panose="020B0604020202020204" pitchFamily="34" charset="0"/>
              </a:rPr>
              <a:t> </a:t>
            </a:r>
            <a:r>
              <a:rPr sz="2000" dirty="0">
                <a:solidFill>
                  <a:schemeClr val="bg1"/>
                </a:solidFill>
                <a:latin typeface="Arial" panose="020B0604020202020204" pitchFamily="34" charset="0"/>
                <a:cs typeface="Arial" panose="020B0604020202020204" pitchFamily="34" charset="0"/>
              </a:rPr>
              <a:t>between  </a:t>
            </a:r>
            <a:r>
              <a:rPr sz="2000" dirty="0" smtClean="0">
                <a:solidFill>
                  <a:schemeClr val="bg1"/>
                </a:solidFill>
                <a:latin typeface="Arial" panose="020B0604020202020204" pitchFamily="34" charset="0"/>
                <a:cs typeface="Arial" panose="020B0604020202020204" pitchFamily="34" charset="0"/>
              </a:rPr>
              <a:t>endpoints</a:t>
            </a:r>
            <a:endParaRPr lang="en-US" sz="2000" dirty="0" smtClean="0">
              <a:solidFill>
                <a:schemeClr val="bg1"/>
              </a:solidFill>
              <a:latin typeface="Arial" panose="020B0604020202020204" pitchFamily="34" charset="0"/>
              <a:cs typeface="Arial" panose="020B0604020202020204" pitchFamily="34" charset="0"/>
            </a:endParaRPr>
          </a:p>
          <a:p>
            <a:pPr marL="11527" marR="741155"/>
            <a:endParaRPr sz="2000" dirty="0">
              <a:solidFill>
                <a:schemeClr val="bg1"/>
              </a:solidFill>
              <a:latin typeface="Arial" panose="020B0604020202020204" pitchFamily="34" charset="0"/>
              <a:cs typeface="Arial" panose="020B0604020202020204" pitchFamily="34" charset="0"/>
            </a:endParaRPr>
          </a:p>
          <a:p>
            <a:pPr>
              <a:spcBef>
                <a:spcPts val="5"/>
              </a:spcBef>
            </a:pPr>
            <a:endParaRPr sz="2000" dirty="0">
              <a:solidFill>
                <a:schemeClr val="bg1"/>
              </a:solidFill>
              <a:latin typeface="Arial" panose="020B0604020202020204" pitchFamily="34" charset="0"/>
              <a:cs typeface="Arial" panose="020B0604020202020204" pitchFamily="34" charset="0"/>
            </a:endParaRPr>
          </a:p>
          <a:p>
            <a:pPr marL="11527" marR="114688"/>
            <a:r>
              <a:rPr sz="2000" dirty="0">
                <a:solidFill>
                  <a:schemeClr val="bg1"/>
                </a:solidFill>
                <a:latin typeface="Arial" panose="020B0604020202020204" pitchFamily="34" charset="0"/>
                <a:cs typeface="Arial" panose="020B0604020202020204" pitchFamily="34" charset="0"/>
              </a:rPr>
              <a:t>data center or cloud backend  where </a:t>
            </a:r>
            <a:r>
              <a:rPr sz="2000" spc="5" dirty="0">
                <a:solidFill>
                  <a:schemeClr val="bg1"/>
                </a:solidFill>
                <a:latin typeface="Arial" panose="020B0604020202020204" pitchFamily="34" charset="0"/>
                <a:cs typeface="Arial" panose="020B0604020202020204" pitchFamily="34" charset="0"/>
              </a:rPr>
              <a:t>an </a:t>
            </a:r>
            <a:r>
              <a:rPr sz="2000" dirty="0">
                <a:solidFill>
                  <a:schemeClr val="bg1"/>
                </a:solidFill>
                <a:latin typeface="Arial" panose="020B0604020202020204" pitchFamily="34" charset="0"/>
                <a:cs typeface="Arial" panose="020B0604020202020204" pitchFamily="34" charset="0"/>
              </a:rPr>
              <a:t>application is</a:t>
            </a:r>
            <a:r>
              <a:rPr sz="2000" spc="-50" dirty="0">
                <a:solidFill>
                  <a:schemeClr val="bg1"/>
                </a:solidFill>
                <a:latin typeface="Arial" panose="020B0604020202020204" pitchFamily="34" charset="0"/>
                <a:cs typeface="Arial" panose="020B0604020202020204" pitchFamily="34" charset="0"/>
              </a:rPr>
              <a:t> </a:t>
            </a:r>
            <a:r>
              <a:rPr sz="2000" dirty="0">
                <a:solidFill>
                  <a:schemeClr val="bg1"/>
                </a:solidFill>
                <a:latin typeface="Arial" panose="020B0604020202020204" pitchFamily="34" charset="0"/>
                <a:cs typeface="Arial" panose="020B0604020202020204" pitchFamily="34" charset="0"/>
              </a:rPr>
              <a:t>running</a:t>
            </a:r>
          </a:p>
        </p:txBody>
      </p:sp>
      <p:sp>
        <p:nvSpPr>
          <p:cNvPr id="5" name="object 4"/>
          <p:cNvSpPr txBox="1"/>
          <p:nvPr/>
        </p:nvSpPr>
        <p:spPr>
          <a:xfrm>
            <a:off x="929934" y="5563417"/>
            <a:ext cx="4755429" cy="322907"/>
          </a:xfrm>
          <a:prstGeom prst="rect">
            <a:avLst/>
          </a:prstGeom>
        </p:spPr>
        <p:txBody>
          <a:bodyPr vert="horz" wrap="square" lIns="0" tIns="14984" rIns="0" bIns="0" rtlCol="0">
            <a:spAutoFit/>
          </a:bodyPr>
          <a:lstStyle/>
          <a:p>
            <a:pPr marL="11527" marR="4611">
              <a:spcBef>
                <a:spcPts val="118"/>
              </a:spcBef>
            </a:pPr>
            <a:r>
              <a:rPr sz="2000" spc="9" dirty="0">
                <a:solidFill>
                  <a:schemeClr val="bg1"/>
                </a:solidFill>
                <a:latin typeface="Arial"/>
                <a:cs typeface="Arial"/>
              </a:rPr>
              <a:t>3</a:t>
            </a:r>
            <a:r>
              <a:rPr sz="1634" spc="9" dirty="0">
                <a:solidFill>
                  <a:schemeClr val="bg1"/>
                </a:solidFill>
                <a:latin typeface="Arial"/>
                <a:cs typeface="Arial"/>
              </a:rPr>
              <a:t> </a:t>
            </a:r>
            <a:r>
              <a:rPr sz="2000" dirty="0">
                <a:solidFill>
                  <a:schemeClr val="bg1"/>
                </a:solidFill>
                <a:latin typeface="Arial"/>
                <a:cs typeface="Arial"/>
              </a:rPr>
              <a:t>layered connectivity  architecture</a:t>
            </a:r>
          </a:p>
        </p:txBody>
      </p:sp>
      <p:sp>
        <p:nvSpPr>
          <p:cNvPr id="6" name="object 5"/>
          <p:cNvSpPr/>
          <p:nvPr/>
        </p:nvSpPr>
        <p:spPr>
          <a:xfrm>
            <a:off x="5713600" y="2334680"/>
            <a:ext cx="5645871" cy="3390191"/>
          </a:xfrm>
          <a:prstGeom prst="rect">
            <a:avLst/>
          </a:prstGeom>
          <a:blipFill>
            <a:blip r:embed="rId3" cstate="print"/>
            <a:stretch>
              <a:fillRect/>
            </a:stretch>
          </a:blipFill>
        </p:spPr>
        <p:txBody>
          <a:bodyPr wrap="square" lIns="0" tIns="0" rIns="0" bIns="0" rtlCol="0"/>
          <a:lstStyle/>
          <a:p>
            <a:endParaRPr sz="1634"/>
          </a:p>
        </p:txBody>
      </p:sp>
      <p:sp>
        <p:nvSpPr>
          <p:cNvPr id="7" name="object 6"/>
          <p:cNvSpPr txBox="1"/>
          <p:nvPr/>
        </p:nvSpPr>
        <p:spPr>
          <a:xfrm>
            <a:off x="8420627" y="1593933"/>
            <a:ext cx="2766464" cy="526712"/>
          </a:xfrm>
          <a:prstGeom prst="rect">
            <a:avLst/>
          </a:prstGeom>
          <a:solidFill>
            <a:srgbClr val="9699DA"/>
          </a:solidFill>
        </p:spPr>
        <p:txBody>
          <a:bodyPr vert="horz" wrap="square" lIns="0" tIns="140618" rIns="0" bIns="0" rtlCol="0">
            <a:spAutoFit/>
          </a:bodyPr>
          <a:lstStyle/>
          <a:p>
            <a:pPr marL="93941">
              <a:spcBef>
                <a:spcPts val="1107"/>
              </a:spcBef>
            </a:pPr>
            <a:r>
              <a:rPr sz="2500" dirty="0">
                <a:solidFill>
                  <a:srgbClr val="FFFFFF"/>
                </a:solidFill>
                <a:latin typeface="Bell MT" panose="02020503060305020303" pitchFamily="18" charset="0"/>
                <a:cs typeface="Calibri"/>
              </a:rPr>
              <a:t>3) </a:t>
            </a:r>
            <a:r>
              <a:rPr sz="2500" spc="-5" dirty="0">
                <a:solidFill>
                  <a:srgbClr val="FFFFFF"/>
                </a:solidFill>
                <a:latin typeface="Bell MT" panose="02020503060305020303" pitchFamily="18" charset="0"/>
                <a:cs typeface="Calibri"/>
              </a:rPr>
              <a:t>Edge</a:t>
            </a:r>
            <a:r>
              <a:rPr sz="2500" spc="-32" dirty="0">
                <a:solidFill>
                  <a:srgbClr val="FFFFFF"/>
                </a:solidFill>
                <a:latin typeface="Bell MT" panose="02020503060305020303" pitchFamily="18" charset="0"/>
                <a:cs typeface="Calibri"/>
              </a:rPr>
              <a:t> </a:t>
            </a:r>
            <a:r>
              <a:rPr sz="2500" dirty="0">
                <a:solidFill>
                  <a:srgbClr val="FFFFFF"/>
                </a:solidFill>
                <a:latin typeface="Bell MT" panose="02020503060305020303" pitchFamily="18" charset="0"/>
                <a:cs typeface="Calibri"/>
              </a:rPr>
              <a:t>Computing</a:t>
            </a:r>
            <a:endParaRPr sz="2500" dirty="0">
              <a:latin typeface="Bell MT" panose="02020503060305020303" pitchFamily="18" charset="0"/>
              <a:cs typeface="Calibri"/>
            </a:endParaRPr>
          </a:p>
        </p:txBody>
      </p:sp>
      <p:sp>
        <p:nvSpPr>
          <p:cNvPr id="8" name="Rectangle 7"/>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580031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Content Placeholder 3"/>
          <p:cNvPicPr>
            <a:picLocks noChangeAspect="1"/>
          </p:cNvPicPr>
          <p:nvPr/>
        </p:nvPicPr>
        <p:blipFill>
          <a:blip r:embed="rId3"/>
          <a:stretch>
            <a:fillRect/>
          </a:stretch>
        </p:blipFill>
        <p:spPr>
          <a:xfrm>
            <a:off x="2745883" y="1864877"/>
            <a:ext cx="7086600" cy="4324350"/>
          </a:xfrm>
          <a:prstGeom prst="rect">
            <a:avLst/>
          </a:prstGeom>
        </p:spPr>
      </p:pic>
      <p:sp>
        <p:nvSpPr>
          <p:cNvPr id="4" name="Rectangle 3"/>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489886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 xmlns:a16="http://schemas.microsoft.com/office/drawing/2014/main" id="{1592D6DF-0078-4FA4-B1E0-BA32ECE1F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5008"/>
            <a:ext cx="12192000" cy="5582992"/>
          </a:xfrm>
          <a:prstGeom prst="rect">
            <a:avLst/>
          </a:prstGeom>
        </p:spPr>
      </p:pic>
      <p:sp>
        <p:nvSpPr>
          <p:cNvPr id="8" name="Rectangle 7"/>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971692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0235319">
            <a:extLst>
              <a:ext uri="{FF2B5EF4-FFF2-40B4-BE49-F238E27FC236}">
                <a16:creationId xmlns="" xmlns:a16="http://schemas.microsoft.com/office/drawing/2014/main" id="{91351052-1AFF-4CAB-B7B9-B4588E95E8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3926" y="1651736"/>
            <a:ext cx="11715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Facebook/fakebook Template by JOhannski - A Facebook Template for creating your own Fakebook-Site">
            <a:extLst>
              <a:ext uri="{FF2B5EF4-FFF2-40B4-BE49-F238E27FC236}">
                <a16:creationId xmlns="" xmlns:a16="http://schemas.microsoft.com/office/drawing/2014/main" id="{1FBDFFF7-E0F1-4801-A88A-9E6F86AF5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9" y="4739422"/>
            <a:ext cx="1844675"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 xmlns:a16="http://schemas.microsoft.com/office/drawing/2014/main" id="{942C2EA3-44D9-4F7E-94A0-97192750F17A}"/>
              </a:ext>
            </a:extLst>
          </p:cNvPr>
          <p:cNvSpPr txBox="1">
            <a:spLocks noChangeArrowheads="1"/>
          </p:cNvSpPr>
          <p:nvPr/>
        </p:nvSpPr>
        <p:spPr>
          <a:xfrm>
            <a:off x="838200" y="532547"/>
            <a:ext cx="10515600" cy="1325563"/>
          </a:xfrm>
          <a:prstGeom prst="rect">
            <a:avLst/>
          </a:prstGeom>
          <a:ln>
            <a:miter lim="800000"/>
            <a:headEnd/>
            <a:tailEnd/>
          </a:ln>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500" b="1" dirty="0" smtClean="0">
                <a:solidFill>
                  <a:srgbClr val="FF0000"/>
                </a:solidFill>
                <a:latin typeface="Bell MT" panose="02020503060305020303" pitchFamily="18" charset="0"/>
              </a:rPr>
              <a:t>People Connecting to Things</a:t>
            </a:r>
            <a:endParaRPr lang="en-US" sz="3500" b="1" dirty="0">
              <a:solidFill>
                <a:srgbClr val="FF0000"/>
              </a:solidFill>
              <a:latin typeface="Bell MT" panose="02020503060305020303" pitchFamily="18" charset="0"/>
            </a:endParaRPr>
          </a:p>
        </p:txBody>
      </p:sp>
      <p:pic>
        <p:nvPicPr>
          <p:cNvPr id="6" name="Picture 5" descr="Stickman 08 by nicubunu - Blue stick man figure illustrating various actions (par of the ">
            <a:extLst>
              <a:ext uri="{FF2B5EF4-FFF2-40B4-BE49-F238E27FC236}">
                <a16:creationId xmlns="" xmlns:a16="http://schemas.microsoft.com/office/drawing/2014/main" id="{915E4FD6-0E9A-437B-A9B8-16E699878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2516922"/>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 xmlns:a16="http://schemas.microsoft.com/office/drawing/2014/main" id="{6D6C5CE2-10E1-4571-AF5F-519602683113}"/>
              </a:ext>
            </a:extLst>
          </p:cNvPr>
          <p:cNvSpPr>
            <a:spLocks noChangeArrowheads="1"/>
          </p:cNvSpPr>
          <p:nvPr/>
        </p:nvSpPr>
        <p:spPr bwMode="auto">
          <a:xfrm>
            <a:off x="3432176" y="3451961"/>
            <a:ext cx="142875" cy="142875"/>
          </a:xfrm>
          <a:prstGeom prst="rect">
            <a:avLst/>
          </a:prstGeom>
          <a:solidFill>
            <a:srgbClr val="FF0000"/>
          </a:solidFill>
          <a:ln w="9525">
            <a:solidFill>
              <a:schemeClr val="tx1"/>
            </a:solidFill>
            <a:miter lim="800000"/>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latin typeface="Arial" panose="020B0604020202020204" pitchFamily="34" charset="0"/>
              <a:ea typeface="MS PGothic" panose="020B0600070205080204" pitchFamily="34" charset="-128"/>
            </a:endParaRPr>
          </a:p>
        </p:txBody>
      </p:sp>
      <p:sp>
        <p:nvSpPr>
          <p:cNvPr id="8" name="Oval 7">
            <a:extLst>
              <a:ext uri="{FF2B5EF4-FFF2-40B4-BE49-F238E27FC236}">
                <a16:creationId xmlns="" xmlns:a16="http://schemas.microsoft.com/office/drawing/2014/main" id="{5C67D3A8-E88E-461E-99DD-F09B275E59FF}"/>
              </a:ext>
            </a:extLst>
          </p:cNvPr>
          <p:cNvSpPr>
            <a:spLocks noChangeArrowheads="1"/>
          </p:cNvSpPr>
          <p:nvPr/>
        </p:nvSpPr>
        <p:spPr bwMode="auto">
          <a:xfrm>
            <a:off x="4305300" y="3544036"/>
            <a:ext cx="71438" cy="71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latin typeface="Arial" panose="020B0604020202020204" pitchFamily="34" charset="0"/>
              <a:ea typeface="MS PGothic" panose="020B0600070205080204" pitchFamily="34" charset="-128"/>
            </a:endParaRPr>
          </a:p>
        </p:txBody>
      </p:sp>
      <p:sp>
        <p:nvSpPr>
          <p:cNvPr id="9" name="Oval 8">
            <a:extLst>
              <a:ext uri="{FF2B5EF4-FFF2-40B4-BE49-F238E27FC236}">
                <a16:creationId xmlns="" xmlns:a16="http://schemas.microsoft.com/office/drawing/2014/main" id="{F59D6AF7-0C4E-4B9D-A47E-4AF0D57413BC}"/>
              </a:ext>
            </a:extLst>
          </p:cNvPr>
          <p:cNvSpPr>
            <a:spLocks noChangeArrowheads="1"/>
          </p:cNvSpPr>
          <p:nvPr/>
        </p:nvSpPr>
        <p:spPr bwMode="auto">
          <a:xfrm>
            <a:off x="3935414" y="4533047"/>
            <a:ext cx="71437" cy="714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latin typeface="Arial" panose="020B0604020202020204" pitchFamily="34" charset="0"/>
              <a:ea typeface="MS PGothic" panose="020B0600070205080204" pitchFamily="34" charset="-128"/>
            </a:endParaRPr>
          </a:p>
        </p:txBody>
      </p:sp>
      <p:sp>
        <p:nvSpPr>
          <p:cNvPr id="10" name="Oval 9">
            <a:extLst>
              <a:ext uri="{FF2B5EF4-FFF2-40B4-BE49-F238E27FC236}">
                <a16:creationId xmlns="" xmlns:a16="http://schemas.microsoft.com/office/drawing/2014/main" id="{5D09F2BA-668B-40A6-A392-3334A0F919C6}"/>
              </a:ext>
            </a:extLst>
          </p:cNvPr>
          <p:cNvSpPr>
            <a:spLocks noChangeArrowheads="1"/>
          </p:cNvSpPr>
          <p:nvPr/>
        </p:nvSpPr>
        <p:spPr bwMode="auto">
          <a:xfrm>
            <a:off x="2782889" y="4604486"/>
            <a:ext cx="71437" cy="71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latin typeface="Arial" panose="020B0604020202020204" pitchFamily="34" charset="0"/>
              <a:ea typeface="MS PGothic" panose="020B0600070205080204" pitchFamily="34" charset="-128"/>
            </a:endParaRPr>
          </a:p>
        </p:txBody>
      </p:sp>
      <p:sp>
        <p:nvSpPr>
          <p:cNvPr id="11" name="Line 10">
            <a:extLst>
              <a:ext uri="{FF2B5EF4-FFF2-40B4-BE49-F238E27FC236}">
                <a16:creationId xmlns="" xmlns:a16="http://schemas.microsoft.com/office/drawing/2014/main" id="{F8C6993E-1C61-4033-AB13-927516D7666A}"/>
              </a:ext>
            </a:extLst>
          </p:cNvPr>
          <p:cNvSpPr>
            <a:spLocks noChangeShapeType="1"/>
          </p:cNvSpPr>
          <p:nvPr/>
        </p:nvSpPr>
        <p:spPr bwMode="auto">
          <a:xfrm>
            <a:off x="2855913" y="4747361"/>
            <a:ext cx="144462" cy="433387"/>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2" name="Text Box 11">
            <a:extLst>
              <a:ext uri="{FF2B5EF4-FFF2-40B4-BE49-F238E27FC236}">
                <a16:creationId xmlns="" xmlns:a16="http://schemas.microsoft.com/office/drawing/2014/main" id="{3C8F2FAB-DBFD-4FEC-91F9-00014D51A031}"/>
              </a:ext>
            </a:extLst>
          </p:cNvPr>
          <p:cNvSpPr txBox="1">
            <a:spLocks noChangeArrowheads="1"/>
          </p:cNvSpPr>
          <p:nvPr/>
        </p:nvSpPr>
        <p:spPr bwMode="auto">
          <a:xfrm>
            <a:off x="2297113" y="5180747"/>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900">
                <a:latin typeface="Verdana" panose="020B0604030504040204" pitchFamily="34" charset="0"/>
                <a:ea typeface="MS PGothic" panose="020B0600070205080204" pitchFamily="34" charset="-128"/>
              </a:rPr>
              <a:t>Motion sensor</a:t>
            </a:r>
          </a:p>
        </p:txBody>
      </p:sp>
      <p:sp>
        <p:nvSpPr>
          <p:cNvPr id="13" name="Line 12">
            <a:extLst>
              <a:ext uri="{FF2B5EF4-FFF2-40B4-BE49-F238E27FC236}">
                <a16:creationId xmlns="" xmlns:a16="http://schemas.microsoft.com/office/drawing/2014/main" id="{09ED3B05-1F09-4B2D-B1DF-2EBD94E9DABF}"/>
              </a:ext>
            </a:extLst>
          </p:cNvPr>
          <p:cNvSpPr>
            <a:spLocks noChangeShapeType="1"/>
          </p:cNvSpPr>
          <p:nvPr/>
        </p:nvSpPr>
        <p:spPr bwMode="auto">
          <a:xfrm flipH="1">
            <a:off x="3792539" y="4675922"/>
            <a:ext cx="142875" cy="649288"/>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 name="Text Box 13">
            <a:extLst>
              <a:ext uri="{FF2B5EF4-FFF2-40B4-BE49-F238E27FC236}">
                <a16:creationId xmlns="" xmlns:a16="http://schemas.microsoft.com/office/drawing/2014/main" id="{212DD7C2-C5E7-4239-9542-D49E615DE9DC}"/>
              </a:ext>
            </a:extLst>
          </p:cNvPr>
          <p:cNvSpPr txBox="1">
            <a:spLocks noChangeArrowheads="1"/>
          </p:cNvSpPr>
          <p:nvPr/>
        </p:nvSpPr>
        <p:spPr bwMode="auto">
          <a:xfrm>
            <a:off x="3359150" y="5325210"/>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900">
                <a:latin typeface="Verdana" panose="020B0604030504040204" pitchFamily="34" charset="0"/>
                <a:ea typeface="MS PGothic" panose="020B0600070205080204" pitchFamily="34" charset="-128"/>
              </a:rPr>
              <a:t>Motion sensor</a:t>
            </a:r>
          </a:p>
        </p:txBody>
      </p:sp>
      <p:sp>
        <p:nvSpPr>
          <p:cNvPr id="15" name="Line 14">
            <a:extLst>
              <a:ext uri="{FF2B5EF4-FFF2-40B4-BE49-F238E27FC236}">
                <a16:creationId xmlns="" xmlns:a16="http://schemas.microsoft.com/office/drawing/2014/main" id="{F6E9EE55-C36E-4BB7-9ACE-70839CC41C2F}"/>
              </a:ext>
            </a:extLst>
          </p:cNvPr>
          <p:cNvSpPr>
            <a:spLocks noChangeShapeType="1"/>
          </p:cNvSpPr>
          <p:nvPr/>
        </p:nvSpPr>
        <p:spPr bwMode="auto">
          <a:xfrm>
            <a:off x="4373563" y="3624998"/>
            <a:ext cx="360362" cy="358775"/>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6" name="Text Box 15">
            <a:extLst>
              <a:ext uri="{FF2B5EF4-FFF2-40B4-BE49-F238E27FC236}">
                <a16:creationId xmlns="" xmlns:a16="http://schemas.microsoft.com/office/drawing/2014/main" id="{52712310-A21D-4317-86A4-E4787A6B6B6E}"/>
              </a:ext>
            </a:extLst>
          </p:cNvPr>
          <p:cNvSpPr txBox="1">
            <a:spLocks noChangeArrowheads="1"/>
          </p:cNvSpPr>
          <p:nvPr/>
        </p:nvSpPr>
        <p:spPr bwMode="auto">
          <a:xfrm>
            <a:off x="4313238" y="395678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900">
                <a:latin typeface="Verdana" panose="020B0604030504040204" pitchFamily="34" charset="0"/>
                <a:ea typeface="MS PGothic" panose="020B0600070205080204" pitchFamily="34" charset="-128"/>
              </a:rPr>
              <a:t>Motion sensor</a:t>
            </a:r>
          </a:p>
        </p:txBody>
      </p:sp>
      <p:sp>
        <p:nvSpPr>
          <p:cNvPr id="17" name="Line 16">
            <a:extLst>
              <a:ext uri="{FF2B5EF4-FFF2-40B4-BE49-F238E27FC236}">
                <a16:creationId xmlns="" xmlns:a16="http://schemas.microsoft.com/office/drawing/2014/main" id="{E119471C-A614-45FA-A9A2-C7938EF972DA}"/>
              </a:ext>
            </a:extLst>
          </p:cNvPr>
          <p:cNvSpPr>
            <a:spLocks noChangeShapeType="1"/>
          </p:cNvSpPr>
          <p:nvPr/>
        </p:nvSpPr>
        <p:spPr bwMode="auto">
          <a:xfrm flipH="1" flipV="1">
            <a:off x="2640013" y="2659797"/>
            <a:ext cx="792162" cy="719138"/>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8" name="Text Box 17">
            <a:extLst>
              <a:ext uri="{FF2B5EF4-FFF2-40B4-BE49-F238E27FC236}">
                <a16:creationId xmlns="" xmlns:a16="http://schemas.microsoft.com/office/drawing/2014/main" id="{AB1B184B-1D65-423D-A5F5-CC955B7766DC}"/>
              </a:ext>
            </a:extLst>
          </p:cNvPr>
          <p:cNvSpPr txBox="1">
            <a:spLocks noChangeArrowheads="1"/>
          </p:cNvSpPr>
          <p:nvPr/>
        </p:nvSpPr>
        <p:spPr bwMode="auto">
          <a:xfrm>
            <a:off x="2135189" y="2372460"/>
            <a:ext cx="846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900">
                <a:latin typeface="Verdana" panose="020B0604030504040204" pitchFamily="34" charset="0"/>
                <a:ea typeface="MS PGothic" panose="020B0600070205080204" pitchFamily="34" charset="-128"/>
              </a:rPr>
              <a:t>ECG sensor</a:t>
            </a:r>
          </a:p>
        </p:txBody>
      </p:sp>
      <p:sp>
        <p:nvSpPr>
          <p:cNvPr id="19" name="Arc 18">
            <a:extLst>
              <a:ext uri="{FF2B5EF4-FFF2-40B4-BE49-F238E27FC236}">
                <a16:creationId xmlns="" xmlns:a16="http://schemas.microsoft.com/office/drawing/2014/main" id="{70A22857-0BD1-47CC-BD1A-B91FE44B1D2D}"/>
              </a:ext>
            </a:extLst>
          </p:cNvPr>
          <p:cNvSpPr>
            <a:spLocks/>
          </p:cNvSpPr>
          <p:nvPr/>
        </p:nvSpPr>
        <p:spPr bwMode="auto">
          <a:xfrm rot="3089287">
            <a:off x="5016501" y="3307498"/>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0" name="Arc 19">
            <a:extLst>
              <a:ext uri="{FF2B5EF4-FFF2-40B4-BE49-F238E27FC236}">
                <a16:creationId xmlns="" xmlns:a16="http://schemas.microsoft.com/office/drawing/2014/main" id="{3E046333-F5DD-4D03-BF6A-45684DC10412}"/>
              </a:ext>
            </a:extLst>
          </p:cNvPr>
          <p:cNvSpPr>
            <a:spLocks/>
          </p:cNvSpPr>
          <p:nvPr/>
        </p:nvSpPr>
        <p:spPr bwMode="auto">
          <a:xfrm rot="3089287">
            <a:off x="5015707" y="3236854"/>
            <a:ext cx="720725" cy="5762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 name="Arc 20">
            <a:extLst>
              <a:ext uri="{FF2B5EF4-FFF2-40B4-BE49-F238E27FC236}">
                <a16:creationId xmlns="" xmlns:a16="http://schemas.microsoft.com/office/drawing/2014/main" id="{4D91427C-F289-40AC-9679-24DD2E427F0E}"/>
              </a:ext>
            </a:extLst>
          </p:cNvPr>
          <p:cNvSpPr>
            <a:spLocks/>
          </p:cNvSpPr>
          <p:nvPr/>
        </p:nvSpPr>
        <p:spPr bwMode="auto">
          <a:xfrm rot="3089287">
            <a:off x="4008438" y="5179160"/>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2" name="Arc 21">
            <a:extLst>
              <a:ext uri="{FF2B5EF4-FFF2-40B4-BE49-F238E27FC236}">
                <a16:creationId xmlns="" xmlns:a16="http://schemas.microsoft.com/office/drawing/2014/main" id="{E3CB2955-1F1C-4E63-8007-0FC0AD9B2D24}"/>
              </a:ext>
            </a:extLst>
          </p:cNvPr>
          <p:cNvSpPr>
            <a:spLocks/>
          </p:cNvSpPr>
          <p:nvPr/>
        </p:nvSpPr>
        <p:spPr bwMode="auto">
          <a:xfrm rot="3089287">
            <a:off x="4007645" y="5108517"/>
            <a:ext cx="720725" cy="57626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3" name="Arc 22">
            <a:extLst>
              <a:ext uri="{FF2B5EF4-FFF2-40B4-BE49-F238E27FC236}">
                <a16:creationId xmlns="" xmlns:a16="http://schemas.microsoft.com/office/drawing/2014/main" id="{B5269AAC-2329-4093-9F5F-85A5EA564CD5}"/>
              </a:ext>
            </a:extLst>
          </p:cNvPr>
          <p:cNvSpPr>
            <a:spLocks/>
          </p:cNvSpPr>
          <p:nvPr/>
        </p:nvSpPr>
        <p:spPr bwMode="auto">
          <a:xfrm rot="8055472">
            <a:off x="2571751" y="4656873"/>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4" name="Arc 23">
            <a:extLst>
              <a:ext uri="{FF2B5EF4-FFF2-40B4-BE49-F238E27FC236}">
                <a16:creationId xmlns="" xmlns:a16="http://schemas.microsoft.com/office/drawing/2014/main" id="{AE3F55C9-F9E5-438A-9886-D6DABBE565F9}"/>
              </a:ext>
            </a:extLst>
          </p:cNvPr>
          <p:cNvSpPr>
            <a:spLocks/>
          </p:cNvSpPr>
          <p:nvPr/>
        </p:nvSpPr>
        <p:spPr bwMode="auto">
          <a:xfrm rot="8049972">
            <a:off x="2494757" y="4605279"/>
            <a:ext cx="720725" cy="5762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5" name="Arc 24">
            <a:extLst>
              <a:ext uri="{FF2B5EF4-FFF2-40B4-BE49-F238E27FC236}">
                <a16:creationId xmlns="" xmlns:a16="http://schemas.microsoft.com/office/drawing/2014/main" id="{34C377A0-FFC1-4FD2-8EBC-CB2D3E99E2A9}"/>
              </a:ext>
            </a:extLst>
          </p:cNvPr>
          <p:cNvSpPr>
            <a:spLocks/>
          </p:cNvSpPr>
          <p:nvPr/>
        </p:nvSpPr>
        <p:spPr bwMode="auto">
          <a:xfrm rot="17233019">
            <a:off x="2792413" y="2915385"/>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6" name="Arc 25">
            <a:extLst>
              <a:ext uri="{FF2B5EF4-FFF2-40B4-BE49-F238E27FC236}">
                <a16:creationId xmlns="" xmlns:a16="http://schemas.microsoft.com/office/drawing/2014/main" id="{FA3FAF63-CCF3-489D-B854-330C2A6B39CE}"/>
              </a:ext>
            </a:extLst>
          </p:cNvPr>
          <p:cNvSpPr>
            <a:spLocks/>
          </p:cNvSpPr>
          <p:nvPr/>
        </p:nvSpPr>
        <p:spPr bwMode="auto">
          <a:xfrm rot="17220721">
            <a:off x="2710657" y="2805054"/>
            <a:ext cx="720725" cy="5762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pic>
        <p:nvPicPr>
          <p:cNvPr id="27" name="Picture 26" descr="#">
            <a:extLst>
              <a:ext uri="{FF2B5EF4-FFF2-40B4-BE49-F238E27FC236}">
                <a16:creationId xmlns="" xmlns:a16="http://schemas.microsoft.com/office/drawing/2014/main" id="{6E050B01-BC5F-4794-A6C5-93815E8A0A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1" y="4675923"/>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Arc 27">
            <a:extLst>
              <a:ext uri="{FF2B5EF4-FFF2-40B4-BE49-F238E27FC236}">
                <a16:creationId xmlns="" xmlns:a16="http://schemas.microsoft.com/office/drawing/2014/main" id="{B97A16FA-1AB9-4D39-BF16-18D3E9DAEFBC}"/>
              </a:ext>
            </a:extLst>
          </p:cNvPr>
          <p:cNvSpPr>
            <a:spLocks/>
          </p:cNvSpPr>
          <p:nvPr/>
        </p:nvSpPr>
        <p:spPr bwMode="auto">
          <a:xfrm rot="3172933">
            <a:off x="5035550" y="4388585"/>
            <a:ext cx="649288" cy="404812"/>
          </a:xfrm>
          <a:custGeom>
            <a:avLst/>
            <a:gdLst>
              <a:gd name="T0" fmla="*/ 2147483646 w 21600"/>
              <a:gd name="T1" fmla="*/ 0 h 17315"/>
              <a:gd name="T2" fmla="*/ 2147483646 w 21600"/>
              <a:gd name="T3" fmla="*/ 2147483646 h 17315"/>
              <a:gd name="T4" fmla="*/ 0 w 21600"/>
              <a:gd name="T5" fmla="*/ 2147483646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lnTo>
                  <a:pt x="12913" y="-1"/>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9" name="Arc 28">
            <a:extLst>
              <a:ext uri="{FF2B5EF4-FFF2-40B4-BE49-F238E27FC236}">
                <a16:creationId xmlns="" xmlns:a16="http://schemas.microsoft.com/office/drawing/2014/main" id="{98FD57F8-4D4E-45F6-8125-BB6BB0AA4D6C}"/>
              </a:ext>
            </a:extLst>
          </p:cNvPr>
          <p:cNvSpPr>
            <a:spLocks/>
          </p:cNvSpPr>
          <p:nvPr/>
        </p:nvSpPr>
        <p:spPr bwMode="auto">
          <a:xfrm rot="3178077">
            <a:off x="5087145" y="4462405"/>
            <a:ext cx="504825" cy="331787"/>
          </a:xfrm>
          <a:custGeom>
            <a:avLst/>
            <a:gdLst>
              <a:gd name="T0" fmla="*/ 2147483646 w 21600"/>
              <a:gd name="T1" fmla="*/ 0 h 17315"/>
              <a:gd name="T2" fmla="*/ 2147483646 w 21600"/>
              <a:gd name="T3" fmla="*/ 2147483646 h 17315"/>
              <a:gd name="T4" fmla="*/ 0 w 21600"/>
              <a:gd name="T5" fmla="*/ 2147483646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lnTo>
                  <a:pt x="12913" y="-1"/>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0" name="Arc 29">
            <a:extLst>
              <a:ext uri="{FF2B5EF4-FFF2-40B4-BE49-F238E27FC236}">
                <a16:creationId xmlns="" xmlns:a16="http://schemas.microsoft.com/office/drawing/2014/main" id="{A31A8BAF-6C62-4B90-B61B-3B6377963C3E}"/>
              </a:ext>
            </a:extLst>
          </p:cNvPr>
          <p:cNvSpPr>
            <a:spLocks/>
          </p:cNvSpPr>
          <p:nvPr/>
        </p:nvSpPr>
        <p:spPr bwMode="auto">
          <a:xfrm rot="3260608">
            <a:off x="5083175" y="4517172"/>
            <a:ext cx="431800" cy="260350"/>
          </a:xfrm>
          <a:custGeom>
            <a:avLst/>
            <a:gdLst>
              <a:gd name="T0" fmla="*/ 2147483646 w 21600"/>
              <a:gd name="T1" fmla="*/ 0 h 17315"/>
              <a:gd name="T2" fmla="*/ 2147483646 w 21600"/>
              <a:gd name="T3" fmla="*/ 2147483646 h 17315"/>
              <a:gd name="T4" fmla="*/ 0 w 21600"/>
              <a:gd name="T5" fmla="*/ 2147483646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lnTo>
                  <a:pt x="12913" y="-1"/>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1" name="AutoShape 30">
            <a:extLst>
              <a:ext uri="{FF2B5EF4-FFF2-40B4-BE49-F238E27FC236}">
                <a16:creationId xmlns="" xmlns:a16="http://schemas.microsoft.com/office/drawing/2014/main" id="{EC3D8802-2055-4E24-AC7A-12291B6015CE}"/>
              </a:ext>
            </a:extLst>
          </p:cNvPr>
          <p:cNvSpPr>
            <a:spLocks noChangeArrowheads="1"/>
          </p:cNvSpPr>
          <p:nvPr/>
        </p:nvSpPr>
        <p:spPr bwMode="auto">
          <a:xfrm>
            <a:off x="4943476" y="4388586"/>
            <a:ext cx="360363" cy="287337"/>
          </a:xfrm>
          <a:prstGeom prst="lightningBolt">
            <a:avLst/>
          </a:prstGeom>
          <a:solidFill>
            <a:srgbClr val="FFFFFF"/>
          </a:solidFill>
          <a:ln w="9525">
            <a:solidFill>
              <a:schemeClr val="tx1"/>
            </a:solidFill>
            <a:miter lim="800000"/>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endParaRPr lang="en-US" altLang="en-US" sz="1800">
              <a:latin typeface="Arial" panose="020B0604020202020204" pitchFamily="34" charset="0"/>
              <a:ea typeface="MS PGothic" panose="020B0600070205080204" pitchFamily="34" charset="-128"/>
            </a:endParaRPr>
          </a:p>
        </p:txBody>
      </p:sp>
      <p:pic>
        <p:nvPicPr>
          <p:cNvPr id="32" name="Picture 31" descr="#">
            <a:extLst>
              <a:ext uri="{FF2B5EF4-FFF2-40B4-BE49-F238E27FC236}">
                <a16:creationId xmlns="" xmlns:a16="http://schemas.microsoft.com/office/drawing/2014/main" id="{FC0516CC-C428-46B2-9CAE-E86DFD99D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8" y="2875697"/>
            <a:ext cx="208915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ine 32">
            <a:extLst>
              <a:ext uri="{FF2B5EF4-FFF2-40B4-BE49-F238E27FC236}">
                <a16:creationId xmlns="" xmlns:a16="http://schemas.microsoft.com/office/drawing/2014/main" id="{A7789262-19B0-4D3F-B9B6-FEF301591112}"/>
              </a:ext>
            </a:extLst>
          </p:cNvPr>
          <p:cNvSpPr>
            <a:spLocks noChangeShapeType="1"/>
          </p:cNvSpPr>
          <p:nvPr/>
        </p:nvSpPr>
        <p:spPr bwMode="auto">
          <a:xfrm flipV="1">
            <a:off x="6167439" y="4317148"/>
            <a:ext cx="288925" cy="3587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34" name="Picture 6">
            <a:extLst>
              <a:ext uri="{FF2B5EF4-FFF2-40B4-BE49-F238E27FC236}">
                <a16:creationId xmlns="" xmlns:a16="http://schemas.microsoft.com/office/drawing/2014/main" id="{C5729769-09C3-4081-AD3A-B96D858331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588" y="4891823"/>
            <a:ext cx="4445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Line 34">
            <a:extLst>
              <a:ext uri="{FF2B5EF4-FFF2-40B4-BE49-F238E27FC236}">
                <a16:creationId xmlns="" xmlns:a16="http://schemas.microsoft.com/office/drawing/2014/main" id="{2C1FB69C-8552-4BFB-B208-A7DE71ED3B0B}"/>
              </a:ext>
            </a:extLst>
          </p:cNvPr>
          <p:cNvSpPr>
            <a:spLocks noChangeShapeType="1"/>
          </p:cNvSpPr>
          <p:nvPr/>
        </p:nvSpPr>
        <p:spPr bwMode="auto">
          <a:xfrm>
            <a:off x="7751763" y="4317147"/>
            <a:ext cx="215900" cy="287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36" name="Picture 35" descr="MC900411406[1]">
            <a:extLst>
              <a:ext uri="{FF2B5EF4-FFF2-40B4-BE49-F238E27FC236}">
                <a16:creationId xmlns="" xmlns:a16="http://schemas.microsoft.com/office/drawing/2014/main" id="{D5E34BF7-CF48-4A4D-9E96-A0F4A634A74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2488" y="2156560"/>
            <a:ext cx="425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Line 36">
            <a:extLst>
              <a:ext uri="{FF2B5EF4-FFF2-40B4-BE49-F238E27FC236}">
                <a16:creationId xmlns="" xmlns:a16="http://schemas.microsoft.com/office/drawing/2014/main" id="{7C882CD9-E5A1-45E0-87A7-1A4DFE4E3C0A}"/>
              </a:ext>
            </a:extLst>
          </p:cNvPr>
          <p:cNvSpPr>
            <a:spLocks noChangeShapeType="1"/>
          </p:cNvSpPr>
          <p:nvPr/>
        </p:nvSpPr>
        <p:spPr bwMode="auto">
          <a:xfrm flipV="1">
            <a:off x="7751764" y="2588360"/>
            <a:ext cx="649287" cy="431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38" name="Picture 37" descr="#">
            <a:extLst>
              <a:ext uri="{FF2B5EF4-FFF2-40B4-BE49-F238E27FC236}">
                <a16:creationId xmlns="" xmlns:a16="http://schemas.microsoft.com/office/drawing/2014/main" id="{D7A7B5EE-FB50-4F4A-B70E-C8DA5A5C5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8751" y="3091597"/>
            <a:ext cx="714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Line 38">
            <a:extLst>
              <a:ext uri="{FF2B5EF4-FFF2-40B4-BE49-F238E27FC236}">
                <a16:creationId xmlns="" xmlns:a16="http://schemas.microsoft.com/office/drawing/2014/main" id="{5329801F-FF5D-4F56-9078-DDD5CFC964DA}"/>
              </a:ext>
            </a:extLst>
          </p:cNvPr>
          <p:cNvSpPr>
            <a:spLocks noChangeShapeType="1"/>
          </p:cNvSpPr>
          <p:nvPr/>
        </p:nvSpPr>
        <p:spPr bwMode="auto">
          <a:xfrm flipV="1">
            <a:off x="8256589" y="3451961"/>
            <a:ext cx="719137" cy="730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0" name="Text Box 39">
            <a:extLst>
              <a:ext uri="{FF2B5EF4-FFF2-40B4-BE49-F238E27FC236}">
                <a16:creationId xmlns="" xmlns:a16="http://schemas.microsoft.com/office/drawing/2014/main" id="{9DA95942-4FF3-4059-AA5B-4ED9D708B9B3}"/>
              </a:ext>
            </a:extLst>
          </p:cNvPr>
          <p:cNvSpPr txBox="1">
            <a:spLocks noChangeArrowheads="1"/>
          </p:cNvSpPr>
          <p:nvPr/>
        </p:nvSpPr>
        <p:spPr bwMode="auto">
          <a:xfrm>
            <a:off x="6765926" y="3451960"/>
            <a:ext cx="912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400">
                <a:latin typeface="Verdana" panose="020B0604030504040204" pitchFamily="34" charset="0"/>
                <a:ea typeface="MS PGothic" panose="020B0600070205080204" pitchFamily="34" charset="-128"/>
              </a:rPr>
              <a:t>Internet</a:t>
            </a:r>
          </a:p>
        </p:txBody>
      </p:sp>
      <p:sp>
        <p:nvSpPr>
          <p:cNvPr id="41" name="Rectangle 40"/>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976647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exo han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58901"/>
            <a:ext cx="8542178" cy="487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6" descr="exo han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8674" y="1358900"/>
            <a:ext cx="8542178" cy="487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410236" y="6179801"/>
            <a:ext cx="9371527" cy="367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smtClean="0">
                <a:solidFill>
                  <a:srgbClr val="FFFF00"/>
                </a:solidFill>
                <a:latin typeface="Bell MT" panose="02020503060305020303" pitchFamily="18" charset="0"/>
              </a:rPr>
              <a:t>Safety Intelligent Sensors for </a:t>
            </a:r>
            <a:r>
              <a:rPr lang="en-US" sz="2500" b="1" dirty="0">
                <a:solidFill>
                  <a:srgbClr val="FFFF00"/>
                </a:solidFill>
                <a:latin typeface="Bell MT" panose="02020503060305020303" pitchFamily="18" charset="0"/>
              </a:rPr>
              <a:t>C</a:t>
            </a:r>
            <a:r>
              <a:rPr lang="en-US" sz="2500" b="1" dirty="0" smtClean="0">
                <a:solidFill>
                  <a:srgbClr val="FFFF00"/>
                </a:solidFill>
                <a:latin typeface="Bell MT" panose="02020503060305020303" pitchFamily="18" charset="0"/>
              </a:rPr>
              <a:t>ollaborative Robotics</a:t>
            </a:r>
            <a:endParaRPr lang="en-US" sz="2500" b="1" dirty="0">
              <a:solidFill>
                <a:srgbClr val="FFFF00"/>
              </a:solidFill>
              <a:latin typeface="Bell MT" panose="02020503060305020303" pitchFamily="18" charset="0"/>
            </a:endParaRPr>
          </a:p>
        </p:txBody>
      </p:sp>
      <p:sp>
        <p:nvSpPr>
          <p:cNvPr id="6" name="Rectangle 5"/>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1519864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 xmlns:a16="http://schemas.microsoft.com/office/drawing/2014/main" id="{00C81A3A-28C3-46E2-B6B8-203BC2B693DB}"/>
              </a:ext>
            </a:extLst>
          </p:cNvPr>
          <p:cNvSpPr txBox="1">
            <a:spLocks/>
          </p:cNvSpPr>
          <p:nvPr/>
        </p:nvSpPr>
        <p:spPr>
          <a:xfrm>
            <a:off x="201519" y="1170189"/>
            <a:ext cx="10601709" cy="787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500" b="1" dirty="0" smtClean="0">
                <a:solidFill>
                  <a:srgbClr val="FFFF00"/>
                </a:solidFill>
                <a:latin typeface="Bell MT" panose="02020503060305020303" pitchFamily="18" charset="0"/>
              </a:rPr>
              <a:t>Convergence in EVERYWHERE</a:t>
            </a:r>
            <a:endParaRPr lang="en-US" altLang="en-US" sz="3500" b="1" dirty="0">
              <a:solidFill>
                <a:srgbClr val="FFFF00"/>
              </a:solidFill>
              <a:latin typeface="Bell MT" panose="02020503060305020303" pitchFamily="18" charset="0"/>
            </a:endParaRPr>
          </a:p>
        </p:txBody>
      </p:sp>
      <p:sp>
        <p:nvSpPr>
          <p:cNvPr id="4" name="Content Placeholder 2">
            <a:extLst>
              <a:ext uri="{FF2B5EF4-FFF2-40B4-BE49-F238E27FC236}">
                <a16:creationId xmlns="" xmlns:a16="http://schemas.microsoft.com/office/drawing/2014/main" id="{880F4E5A-58BE-4279-97C9-054A63A0933B}"/>
              </a:ext>
            </a:extLst>
          </p:cNvPr>
          <p:cNvSpPr txBox="1">
            <a:spLocks/>
          </p:cNvSpPr>
          <p:nvPr/>
        </p:nvSpPr>
        <p:spPr>
          <a:xfrm>
            <a:off x="579549" y="2034862"/>
            <a:ext cx="5536852" cy="4823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solidFill>
                  <a:schemeClr val="bg1"/>
                </a:solidFill>
              </a:rPr>
              <a:t>Convergence of technology</a:t>
            </a:r>
          </a:p>
          <a:p>
            <a:pPr>
              <a:buFontTx/>
              <a:buNone/>
            </a:pPr>
            <a:r>
              <a:rPr lang="en-US" altLang="en-US" dirty="0" smtClean="0">
                <a:solidFill>
                  <a:schemeClr val="bg1"/>
                </a:solidFill>
              </a:rPr>
              <a:t> </a:t>
            </a:r>
          </a:p>
          <a:p>
            <a:r>
              <a:rPr lang="en-US" altLang="en-US" dirty="0" smtClean="0">
                <a:solidFill>
                  <a:schemeClr val="bg1"/>
                </a:solidFill>
              </a:rPr>
              <a:t>Convergence of  business and ecosystem</a:t>
            </a:r>
          </a:p>
          <a:p>
            <a:pPr>
              <a:buFontTx/>
              <a:buNone/>
            </a:pPr>
            <a:endParaRPr lang="en-US" altLang="en-US" dirty="0" smtClean="0">
              <a:solidFill>
                <a:schemeClr val="bg1"/>
              </a:solidFill>
            </a:endParaRPr>
          </a:p>
          <a:p>
            <a:r>
              <a:rPr lang="en-US" altLang="en-US" dirty="0" smtClean="0">
                <a:solidFill>
                  <a:schemeClr val="bg1"/>
                </a:solidFill>
              </a:rPr>
              <a:t>Convergence of people, application, things, data, devices, etc.</a:t>
            </a:r>
          </a:p>
          <a:p>
            <a:endParaRPr lang="en-US" altLang="en-US" dirty="0"/>
          </a:p>
        </p:txBody>
      </p:sp>
      <p:pic>
        <p:nvPicPr>
          <p:cNvPr id="5" name="Picture 3" descr="Screen Shot 2015-01-02 at 2.49.18 AM.png">
            <a:extLst>
              <a:ext uri="{FF2B5EF4-FFF2-40B4-BE49-F238E27FC236}">
                <a16:creationId xmlns="" xmlns:a16="http://schemas.microsoft.com/office/drawing/2014/main" id="{9C59CFE7-6D76-4085-83E5-EA7EEDAB83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8828" y="2143356"/>
            <a:ext cx="5850133" cy="3774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D38EB00F-247F-4B27-BF2A-E5529D64C94A}"/>
              </a:ext>
            </a:extLst>
          </p:cNvPr>
          <p:cNvSpPr txBox="1"/>
          <p:nvPr/>
        </p:nvSpPr>
        <p:spPr>
          <a:xfrm>
            <a:off x="8306289" y="5917842"/>
            <a:ext cx="1695823" cy="369332"/>
          </a:xfrm>
          <a:prstGeom prst="rect">
            <a:avLst/>
          </a:prstGeom>
          <a:noFill/>
        </p:spPr>
        <p:txBody>
          <a:bodyPr wrap="square">
            <a:spAutoFit/>
          </a:bodyPr>
          <a:lstStyle/>
          <a:p>
            <a:pPr eaLnBrk="1" hangingPunct="1">
              <a:defRPr/>
            </a:pPr>
            <a:r>
              <a:rPr lang="en-US" dirty="0">
                <a:solidFill>
                  <a:schemeClr val="bg1">
                    <a:lumMod val="50000"/>
                  </a:schemeClr>
                </a:solidFill>
              </a:rPr>
              <a:t>Source: IDC</a:t>
            </a:r>
          </a:p>
        </p:txBody>
      </p:sp>
      <p:sp>
        <p:nvSpPr>
          <p:cNvPr id="7" name="Rectangle 6"/>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531005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 xmlns:a16="http://schemas.microsoft.com/office/drawing/2014/main" id="{DE19AA77-ECF8-4B3B-A231-997960CC3EDF}"/>
              </a:ext>
            </a:extLst>
          </p:cNvPr>
          <p:cNvPicPr>
            <a:picLocks noChangeAspect="1"/>
          </p:cNvPicPr>
          <p:nvPr/>
        </p:nvPicPr>
        <p:blipFill>
          <a:blip r:embed="rId2"/>
          <a:stretch>
            <a:fillRect/>
          </a:stretch>
        </p:blipFill>
        <p:spPr>
          <a:xfrm>
            <a:off x="0" y="-1"/>
            <a:ext cx="12192000" cy="7029941"/>
          </a:xfrm>
          <a:prstGeom prst="rect">
            <a:avLst/>
          </a:prstGeom>
        </p:spPr>
      </p:pic>
      <p:pic>
        <p:nvPicPr>
          <p:cNvPr id="4" name="Picture 2" descr="D:\pd data\USERC WEBSITE\images\Homepage\userc-logo (2).png">
            <a:extLst>
              <a:ext uri="{FF2B5EF4-FFF2-40B4-BE49-F238E27FC236}">
                <a16:creationId xmlns="" xmlns:a16="http://schemas.microsoft.com/office/drawing/2014/main" id="{6925F342-B392-4336-84FD-DDC6A79F0480}"/>
              </a:ext>
            </a:extLst>
          </p:cNvPr>
          <p:cNvPicPr>
            <a:picLocks noChangeAspect="1" noChangeArrowheads="1"/>
          </p:cNvPicPr>
          <p:nvPr/>
        </p:nvPicPr>
        <p:blipFill>
          <a:blip r:embed="rId3"/>
          <a:srcRect/>
          <a:stretch>
            <a:fillRect/>
          </a:stretch>
        </p:blipFill>
        <p:spPr bwMode="auto">
          <a:xfrm>
            <a:off x="2942699" y="137899"/>
            <a:ext cx="6219151" cy="1362839"/>
          </a:xfrm>
          <a:prstGeom prst="rect">
            <a:avLst/>
          </a:prstGeom>
          <a:noFill/>
        </p:spPr>
      </p:pic>
      <p:sp>
        <p:nvSpPr>
          <p:cNvPr id="5" name="Text Box 55">
            <a:extLst>
              <a:ext uri="{FF2B5EF4-FFF2-40B4-BE49-F238E27FC236}">
                <a16:creationId xmlns="" xmlns:a16="http://schemas.microsoft.com/office/drawing/2014/main" id="{6D5B1CEC-9BD1-4426-BB30-CE4BD0A4F89F}"/>
              </a:ext>
            </a:extLst>
          </p:cNvPr>
          <p:cNvSpPr txBox="1">
            <a:spLocks noChangeArrowheads="1"/>
          </p:cNvSpPr>
          <p:nvPr/>
        </p:nvSpPr>
        <p:spPr bwMode="auto">
          <a:xfrm>
            <a:off x="90759" y="2133656"/>
            <a:ext cx="11429706" cy="2780148"/>
          </a:xfrm>
          <a:prstGeom prst="rect">
            <a:avLst/>
          </a:prstGeom>
          <a:noFill/>
          <a:ln>
            <a:noFill/>
          </a:ln>
          <a:effectLst>
            <a:innerShdw blurRad="63500" dist="50800" dir="18900000">
              <a:prstClr val="black">
                <a:alpha val="50000"/>
              </a:prstClr>
            </a:innerShdw>
          </a:effectLst>
        </p:spPr>
        <p:txBody>
          <a:bodyPr rot="0" vert="horz" wrap="square" lIns="1800000" tIns="252000" rIns="91440" bIns="0" anchor="ctr" anchorCtr="0" upright="1">
            <a:noAutofit/>
          </a:bodyPr>
          <a:lstStyle/>
          <a:p>
            <a:pPr algn="ctr">
              <a:spcAft>
                <a:spcPts val="0"/>
              </a:spcAft>
            </a:pPr>
            <a:r>
              <a:rPr lang="en-IN" sz="4800" dirty="0">
                <a:ln w="9525" cap="rnd" cmpd="sng" algn="ctr">
                  <a:gradFill>
                    <a:gsLst>
                      <a:gs pos="0">
                        <a:srgbClr val="F7FAFD"/>
                      </a:gs>
                      <a:gs pos="74000">
                        <a:srgbClr val="B5D2EC"/>
                      </a:gs>
                      <a:gs pos="83000">
                        <a:srgbClr val="B5D2EC"/>
                      </a:gs>
                      <a:gs pos="100000">
                        <a:srgbClr val="CEE1F2"/>
                      </a:gs>
                    </a:gsLst>
                    <a:lin ang="5400000" scaled="0"/>
                  </a:gradFill>
                  <a:prstDash val="solid"/>
                  <a:bevel/>
                </a:ln>
                <a:gradFill>
                  <a:gsLst>
                    <a:gs pos="0">
                      <a:srgbClr val="F7FAFD"/>
                    </a:gs>
                    <a:gs pos="74000">
                      <a:srgbClr val="B5D2EC"/>
                    </a:gs>
                    <a:gs pos="83000">
                      <a:srgbClr val="B5D2EC"/>
                    </a:gs>
                    <a:gs pos="100000">
                      <a:srgbClr val="CEE1F2"/>
                    </a:gs>
                  </a:gsLst>
                  <a:lin ang="5400000" scaled="0"/>
                </a:gradFill>
                <a:effectLst>
                  <a:outerShdw sx="0" sy="0" algn="ctr">
                    <a:srgbClr val="000000">
                      <a:alpha val="99000"/>
                    </a:srgbClr>
                  </a:outerShdw>
                </a:effectLst>
                <a:latin typeface="Calibri" panose="020F0502020204030204" pitchFamily="34" charset="0"/>
                <a:ea typeface="Times New Roman" panose="02020603050405020304" pitchFamily="18" charset="0"/>
                <a:cs typeface="Times New Roman" panose="02020603050405020304" pitchFamily="18" charset="0"/>
              </a:rPr>
              <a:t>AUTOMATED </a:t>
            </a:r>
            <a:r>
              <a:rPr lang="en-IN" sz="4800" dirty="0" err="1">
                <a:ln w="9525" cap="rnd" cmpd="sng" algn="ctr">
                  <a:gradFill>
                    <a:gsLst>
                      <a:gs pos="0">
                        <a:srgbClr val="F7FAFD"/>
                      </a:gs>
                      <a:gs pos="74000">
                        <a:srgbClr val="B5D2EC"/>
                      </a:gs>
                      <a:gs pos="83000">
                        <a:srgbClr val="B5D2EC"/>
                      </a:gs>
                      <a:gs pos="100000">
                        <a:srgbClr val="CEE1F2"/>
                      </a:gs>
                    </a:gsLst>
                    <a:lin ang="5400000" scaled="0"/>
                  </a:gradFill>
                  <a:prstDash val="solid"/>
                  <a:bevel/>
                </a:ln>
                <a:gradFill>
                  <a:gsLst>
                    <a:gs pos="0">
                      <a:srgbClr val="F7FAFD"/>
                    </a:gs>
                    <a:gs pos="74000">
                      <a:srgbClr val="B5D2EC"/>
                    </a:gs>
                    <a:gs pos="83000">
                      <a:srgbClr val="B5D2EC"/>
                    </a:gs>
                    <a:gs pos="100000">
                      <a:srgbClr val="CEE1F2"/>
                    </a:gs>
                  </a:gsLst>
                  <a:lin ang="5400000" scaled="0"/>
                </a:gradFill>
                <a:effectLst>
                  <a:outerShdw sx="0" sy="0" algn="ctr">
                    <a:srgbClr val="000000">
                      <a:alpha val="99000"/>
                    </a:srgbClr>
                  </a:outerShdw>
                </a:effectLst>
                <a:latin typeface="Calibri" panose="020F0502020204030204" pitchFamily="34" charset="0"/>
                <a:ea typeface="Times New Roman" panose="02020603050405020304" pitchFamily="18" charset="0"/>
                <a:cs typeface="Times New Roman" panose="02020603050405020304" pitchFamily="18" charset="0"/>
              </a:rPr>
              <a:t>IoT</a:t>
            </a:r>
            <a:r>
              <a:rPr lang="en-IN" sz="4800" dirty="0">
                <a:ln w="9525" cap="rnd" cmpd="sng" algn="ctr">
                  <a:gradFill>
                    <a:gsLst>
                      <a:gs pos="0">
                        <a:srgbClr val="F7FAFD"/>
                      </a:gs>
                      <a:gs pos="74000">
                        <a:srgbClr val="B5D2EC"/>
                      </a:gs>
                      <a:gs pos="83000">
                        <a:srgbClr val="B5D2EC"/>
                      </a:gs>
                      <a:gs pos="100000">
                        <a:srgbClr val="CEE1F2"/>
                      </a:gs>
                    </a:gsLst>
                    <a:lin ang="5400000" scaled="0"/>
                  </a:gradFill>
                  <a:prstDash val="solid"/>
                  <a:bevel/>
                </a:ln>
                <a:gradFill>
                  <a:gsLst>
                    <a:gs pos="0">
                      <a:srgbClr val="F7FAFD"/>
                    </a:gs>
                    <a:gs pos="74000">
                      <a:srgbClr val="B5D2EC"/>
                    </a:gs>
                    <a:gs pos="83000">
                      <a:srgbClr val="B5D2EC"/>
                    </a:gs>
                    <a:gs pos="100000">
                      <a:srgbClr val="CEE1F2"/>
                    </a:gs>
                  </a:gsLst>
                  <a:lin ang="5400000" scaled="0"/>
                </a:gradFill>
                <a:effectLst>
                  <a:outerShdw sx="0" sy="0" algn="ctr">
                    <a:srgbClr val="000000">
                      <a:alpha val="99000"/>
                    </a:srgbClr>
                  </a:outerShdw>
                </a:effectLst>
                <a:latin typeface="Calibri" panose="020F0502020204030204" pitchFamily="34" charset="0"/>
                <a:ea typeface="Times New Roman" panose="02020603050405020304" pitchFamily="18" charset="0"/>
                <a:cs typeface="Times New Roman" panose="02020603050405020304" pitchFamily="18" charset="0"/>
              </a:rPr>
              <a:t> BASED SMART </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spcAft>
                <a:spcPts val="0"/>
              </a:spcAft>
            </a:pPr>
            <a:r>
              <a:rPr lang="en-IN" sz="4800" dirty="0">
                <a:ln w="9525" cap="rnd" cmpd="sng" algn="ctr">
                  <a:gradFill>
                    <a:gsLst>
                      <a:gs pos="0">
                        <a:srgbClr val="F7FAFD"/>
                      </a:gs>
                      <a:gs pos="74000">
                        <a:srgbClr val="B5D2EC"/>
                      </a:gs>
                      <a:gs pos="83000">
                        <a:srgbClr val="B5D2EC"/>
                      </a:gs>
                      <a:gs pos="100000">
                        <a:srgbClr val="CEE1F2"/>
                      </a:gs>
                    </a:gsLst>
                    <a:lin ang="5400000" scaled="0"/>
                  </a:gradFill>
                  <a:prstDash val="solid"/>
                  <a:bevel/>
                </a:ln>
                <a:gradFill>
                  <a:gsLst>
                    <a:gs pos="0">
                      <a:srgbClr val="F7FAFD"/>
                    </a:gs>
                    <a:gs pos="74000">
                      <a:srgbClr val="B5D2EC"/>
                    </a:gs>
                    <a:gs pos="83000">
                      <a:srgbClr val="B5D2EC"/>
                    </a:gs>
                    <a:gs pos="100000">
                      <a:srgbClr val="CEE1F2"/>
                    </a:gs>
                  </a:gsLst>
                  <a:lin ang="5400000" scaled="0"/>
                </a:gradFill>
                <a:effectLst>
                  <a:outerShdw sx="0" sy="0" algn="ctr">
                    <a:srgbClr val="000000">
                      <a:alpha val="99000"/>
                    </a:srgbClr>
                  </a:outerShdw>
                </a:effectLst>
                <a:latin typeface="Calibri" panose="020F0502020204030204" pitchFamily="34" charset="0"/>
                <a:ea typeface="Times New Roman" panose="02020603050405020304" pitchFamily="18" charset="0"/>
                <a:cs typeface="Times New Roman" panose="02020603050405020304" pitchFamily="18" charset="0"/>
              </a:rPr>
              <a:t>WATER QUALITY ASSESSMENT SYSTEM</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02404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3309939" y="609600"/>
            <a:ext cx="5555456" cy="9223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mtClean="0"/>
              <a:t>                     </a:t>
            </a:r>
            <a:endParaRPr lang="en-US" altLang="en-US"/>
          </a:p>
        </p:txBody>
      </p:sp>
      <p:sp>
        <p:nvSpPr>
          <p:cNvPr id="5" name="Rectangle 4"/>
          <p:cNvSpPr>
            <a:spLocks noChangeArrowheads="1"/>
          </p:cNvSpPr>
          <p:nvPr/>
        </p:nvSpPr>
        <p:spPr bwMode="auto">
          <a:xfrm>
            <a:off x="814380" y="1407204"/>
            <a:ext cx="10519028"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fontAlgn="base">
              <a:lnSpc>
                <a:spcPct val="107000"/>
              </a:lnSpc>
              <a:spcBef>
                <a:spcPct val="0"/>
              </a:spcBef>
              <a:spcAft>
                <a:spcPts val="800"/>
              </a:spcAft>
            </a:pPr>
            <a:r>
              <a:rPr lang="en-US" altLang="en-US" sz="2400" b="1" dirty="0">
                <a:solidFill>
                  <a:srgbClr val="FFFF00"/>
                </a:solidFill>
                <a:cs typeface="Calibri" panose="020F0502020204030204" pitchFamily="34" charset="0"/>
              </a:rPr>
              <a:t>BLOCK DIAGRAM OF WATER MONITORING SYSTEM</a:t>
            </a:r>
            <a:endParaRPr lang="en-US" altLang="en-US" sz="2400" dirty="0">
              <a:solidFill>
                <a:srgbClr val="FFFF00"/>
              </a:solidFill>
              <a:cs typeface="Calibri" panose="020F0502020204030204" pitchFamily="34" charset="0"/>
            </a:endParaRPr>
          </a:p>
        </p:txBody>
      </p:sp>
      <p:grpSp>
        <p:nvGrpSpPr>
          <p:cNvPr id="6" name="Group 5"/>
          <p:cNvGrpSpPr>
            <a:grpSpLocks/>
          </p:cNvGrpSpPr>
          <p:nvPr/>
        </p:nvGrpSpPr>
        <p:grpSpPr bwMode="auto">
          <a:xfrm>
            <a:off x="3281659" y="1952919"/>
            <a:ext cx="6094075" cy="3797808"/>
            <a:chOff x="1258122" y="1981200"/>
            <a:chExt cx="7314014" cy="3108325"/>
          </a:xfrm>
        </p:grpSpPr>
        <p:sp>
          <p:nvSpPr>
            <p:cNvPr id="7" name="Rectangle 6"/>
            <p:cNvSpPr/>
            <p:nvPr/>
          </p:nvSpPr>
          <p:spPr>
            <a:xfrm>
              <a:off x="1258122" y="3373471"/>
              <a:ext cx="1086517" cy="725276"/>
            </a:xfrm>
            <a:prstGeom prst="rect">
              <a:avLst/>
            </a:prstGeom>
            <a:solidFill>
              <a:srgbClr val="5B9BD5"/>
            </a:solidFill>
            <a:ln w="12700" cap="flat" cmpd="sng" algn="ctr">
              <a:solidFill>
                <a:srgbClr val="5B9BD5">
                  <a:shade val="50000"/>
                </a:srgbClr>
              </a:solidFill>
              <a:prstDash val="solid"/>
              <a:miter lim="800000"/>
            </a:ln>
            <a:effectLst/>
          </p:spPr>
          <p:txBody>
            <a:bodyPr anchor="ctr"/>
            <a:lstStyle/>
            <a:p>
              <a:pPr algn="ctr" defTabSz="914400" fontAlgn="base">
                <a:lnSpc>
                  <a:spcPct val="107000"/>
                </a:lnSpc>
                <a:spcAft>
                  <a:spcPts val="800"/>
                </a:spcAft>
                <a:defRPr/>
              </a:pPr>
              <a:r>
                <a:rPr lang="en-US" dirty="0">
                  <a:solidFill>
                    <a:srgbClr val="0D0D0D"/>
                  </a:solidFill>
                  <a:effectLst>
                    <a:outerShdw blurRad="38100" dist="19050" dir="2700000" algn="tl">
                      <a:prstClr val="black">
                        <a:alpha val="40000"/>
                      </a:prstClr>
                    </a:outerShdw>
                  </a:effectLst>
                  <a:latin typeface="Times New Roman" panose="02020603050405020304" pitchFamily="18" charset="0"/>
                  <a:ea typeface="Calibri" panose="020F0502020204030204" pitchFamily="34" charset="0"/>
                  <a:cs typeface="Times New Roman" panose="02020603050405020304" pitchFamily="18" charset="0"/>
                </a:rPr>
                <a:t>Water Body</a:t>
              </a:r>
              <a:endPar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4"/>
            <p:cNvSpPr>
              <a:spLocks noChangeArrowheads="1"/>
            </p:cNvSpPr>
            <p:nvPr/>
          </p:nvSpPr>
          <p:spPr bwMode="auto">
            <a:xfrm>
              <a:off x="3127375" y="2244725"/>
              <a:ext cx="1363662" cy="838200"/>
            </a:xfrm>
            <a:prstGeom prst="rect">
              <a:avLst/>
            </a:prstGeom>
            <a:gradFill rotWithShape="1">
              <a:gsLst>
                <a:gs pos="0">
                  <a:srgbClr val="A8B7DF"/>
                </a:gs>
                <a:gs pos="50000">
                  <a:srgbClr val="9AABD9"/>
                </a:gs>
                <a:gs pos="100000">
                  <a:srgbClr val="879ED7"/>
                </a:gs>
              </a:gsLst>
              <a:lin ang="5400000"/>
            </a:gradFill>
            <a:ln w="6350" algn="ctr">
              <a:solidFill>
                <a:srgbClr val="4472C4"/>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fontAlgn="base">
                <a:lnSpc>
                  <a:spcPct val="107000"/>
                </a:lnSpc>
                <a:spcBef>
                  <a:spcPct val="0"/>
                </a:spcBef>
                <a:spcAft>
                  <a:spcPts val="800"/>
                </a:spcAft>
              </a:pPr>
              <a:r>
                <a:rPr lang="en-US" alt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Temperature Sensor</a:t>
              </a:r>
            </a:p>
          </p:txBody>
        </p:sp>
        <p:sp>
          <p:nvSpPr>
            <p:cNvPr id="9" name="Rectangle 5"/>
            <p:cNvSpPr>
              <a:spLocks noChangeArrowheads="1"/>
            </p:cNvSpPr>
            <p:nvPr/>
          </p:nvSpPr>
          <p:spPr bwMode="auto">
            <a:xfrm>
              <a:off x="3127375" y="3522663"/>
              <a:ext cx="1287462" cy="419100"/>
            </a:xfrm>
            <a:prstGeom prst="rect">
              <a:avLst/>
            </a:prstGeom>
            <a:gradFill rotWithShape="1">
              <a:gsLst>
                <a:gs pos="0">
                  <a:srgbClr val="A8B7DF"/>
                </a:gs>
                <a:gs pos="50000">
                  <a:srgbClr val="9AABD9"/>
                </a:gs>
                <a:gs pos="100000">
                  <a:srgbClr val="879ED7"/>
                </a:gs>
              </a:gsLst>
              <a:lin ang="5400000"/>
            </a:gradFill>
            <a:ln w="6350" algn="ctr">
              <a:solidFill>
                <a:srgbClr val="4472C4"/>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fontAlgn="base">
                <a:lnSpc>
                  <a:spcPct val="107000"/>
                </a:lnSpc>
                <a:spcBef>
                  <a:spcPct val="0"/>
                </a:spcBef>
                <a:spcAft>
                  <a:spcPts val="800"/>
                </a:spcAft>
              </a:pPr>
              <a:r>
                <a:rPr lang="en-US" altLang="en-US">
                  <a:solidFill>
                    <a:prstClr val="black"/>
                  </a:solidFill>
                  <a:latin typeface="Calibri" panose="020F0502020204030204" pitchFamily="34" charset="0"/>
                  <a:ea typeface="Calibri" panose="020F0502020204030204" pitchFamily="34" charset="0"/>
                  <a:cs typeface="Times New Roman" panose="02020603050405020304" pitchFamily="18" charset="0"/>
                </a:rPr>
                <a:t>PH Sensor</a:t>
              </a:r>
            </a:p>
          </p:txBody>
        </p:sp>
        <p:sp>
          <p:nvSpPr>
            <p:cNvPr id="10" name="Rectangle 6"/>
            <p:cNvSpPr>
              <a:spLocks noChangeArrowheads="1"/>
            </p:cNvSpPr>
            <p:nvPr/>
          </p:nvSpPr>
          <p:spPr bwMode="auto">
            <a:xfrm>
              <a:off x="3127374" y="4456113"/>
              <a:ext cx="1297282" cy="466725"/>
            </a:xfrm>
            <a:prstGeom prst="rect">
              <a:avLst/>
            </a:prstGeom>
            <a:gradFill rotWithShape="1">
              <a:gsLst>
                <a:gs pos="0">
                  <a:srgbClr val="A8B7DF"/>
                </a:gs>
                <a:gs pos="50000">
                  <a:srgbClr val="9AABD9"/>
                </a:gs>
                <a:gs pos="100000">
                  <a:srgbClr val="879ED7"/>
                </a:gs>
              </a:gsLst>
              <a:lin ang="5400000"/>
            </a:gradFill>
            <a:ln w="6350" algn="ctr">
              <a:solidFill>
                <a:srgbClr val="4472C4"/>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fontAlgn="base">
                <a:lnSpc>
                  <a:spcPct val="107000"/>
                </a:lnSpc>
                <a:spcBef>
                  <a:spcPct val="0"/>
                </a:spcBef>
                <a:spcAft>
                  <a:spcPts val="800"/>
                </a:spcAft>
              </a:pPr>
              <a:r>
                <a:rPr lang="en-US" alt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Turbidity</a:t>
              </a:r>
            </a:p>
          </p:txBody>
        </p:sp>
        <p:sp>
          <p:nvSpPr>
            <p:cNvPr id="11" name="Rectangle 7"/>
            <p:cNvSpPr>
              <a:spLocks noChangeArrowheads="1"/>
            </p:cNvSpPr>
            <p:nvPr/>
          </p:nvSpPr>
          <p:spPr bwMode="auto">
            <a:xfrm>
              <a:off x="4694237" y="3108325"/>
              <a:ext cx="1679575" cy="1981200"/>
            </a:xfrm>
            <a:prstGeom prst="rect">
              <a:avLst/>
            </a:prstGeom>
            <a:gradFill rotWithShape="1">
              <a:gsLst>
                <a:gs pos="0">
                  <a:srgbClr val="FFDD9C"/>
                </a:gs>
                <a:gs pos="50000">
                  <a:srgbClr val="FFD78E"/>
                </a:gs>
                <a:gs pos="100000">
                  <a:srgbClr val="FFD479"/>
                </a:gs>
              </a:gsLst>
              <a:lin ang="5400000"/>
            </a:gradFill>
            <a:ln w="6350" algn="ctr">
              <a:solidFill>
                <a:srgbClr val="FFC000"/>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fontAlgn="base">
                <a:lnSpc>
                  <a:spcPct val="107000"/>
                </a:lnSpc>
                <a:spcBef>
                  <a:spcPct val="0"/>
                </a:spcBef>
                <a:spcAft>
                  <a:spcPts val="800"/>
                </a:spcAft>
              </a:pPr>
              <a:r>
                <a:rPr lang="en-US" altLang="en-US">
                  <a:solidFill>
                    <a:prstClr val="black"/>
                  </a:solidFill>
                  <a:latin typeface="Times New Roman" panose="02020603050405020304" pitchFamily="18" charset="0"/>
                  <a:ea typeface="Calibri" panose="020F0502020204030204" pitchFamily="34" charset="0"/>
                  <a:cs typeface="Times New Roman" panose="02020603050405020304" pitchFamily="18" charset="0"/>
                </a:rPr>
                <a:t>Microcontroller</a:t>
              </a:r>
            </a:p>
            <a:p>
              <a:pPr algn="ctr" defTabSz="914400" fontAlgn="base">
                <a:lnSpc>
                  <a:spcPct val="107000"/>
                </a:lnSpc>
                <a:spcBef>
                  <a:spcPct val="0"/>
                </a:spcBef>
                <a:spcAft>
                  <a:spcPts val="800"/>
                </a:spcAft>
              </a:pPr>
              <a:r>
                <a:rPr lang="en-US" altLang="en-US">
                  <a:solidFill>
                    <a:prstClr val="black"/>
                  </a:solidFill>
                  <a:latin typeface="Times New Roman" panose="02020603050405020304" pitchFamily="18" charset="0"/>
                  <a:ea typeface="Calibri" panose="020F0502020204030204" pitchFamily="34" charset="0"/>
                  <a:cs typeface="Times New Roman" panose="02020603050405020304" pitchFamily="18" charset="0"/>
                </a:rPr>
                <a:t>Arduino</a:t>
              </a:r>
            </a:p>
          </p:txBody>
        </p:sp>
        <p:sp>
          <p:nvSpPr>
            <p:cNvPr id="12" name="Rectangle 8"/>
            <p:cNvSpPr>
              <a:spLocks noChangeArrowheads="1"/>
            </p:cNvSpPr>
            <p:nvPr/>
          </p:nvSpPr>
          <p:spPr bwMode="auto">
            <a:xfrm>
              <a:off x="7053262" y="3144838"/>
              <a:ext cx="1252538" cy="457200"/>
            </a:xfrm>
            <a:prstGeom prst="rect">
              <a:avLst/>
            </a:prstGeom>
            <a:gradFill rotWithShape="1">
              <a:gsLst>
                <a:gs pos="0">
                  <a:srgbClr val="9B9B9B"/>
                </a:gs>
                <a:gs pos="50000">
                  <a:srgbClr val="8E8E8E"/>
                </a:gs>
                <a:gs pos="100000">
                  <a:srgbClr val="797979"/>
                </a:gs>
              </a:gsLst>
              <a:lin ang="5400000"/>
            </a:gradFill>
            <a:ln w="6350" algn="ctr">
              <a:solidFill>
                <a:srgbClr val="000000"/>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fontAlgn="base">
                <a:lnSpc>
                  <a:spcPct val="107000"/>
                </a:lnSpc>
                <a:spcBef>
                  <a:spcPct val="0"/>
                </a:spcBef>
                <a:spcAft>
                  <a:spcPts val="800"/>
                </a:spcAft>
              </a:pPr>
              <a:r>
                <a:rPr lang="en-US" altLang="en-US">
                  <a:solidFill>
                    <a:prstClr val="black"/>
                  </a:solidFill>
                  <a:latin typeface="Times New Roman" panose="02020603050405020304" pitchFamily="18" charset="0"/>
                  <a:ea typeface="Calibri" panose="020F0502020204030204" pitchFamily="34" charset="0"/>
                  <a:cs typeface="Times New Roman" panose="02020603050405020304" pitchFamily="18" charset="0"/>
                </a:rPr>
                <a:t>GSM Module</a:t>
              </a:r>
            </a:p>
          </p:txBody>
        </p:sp>
        <p:sp>
          <p:nvSpPr>
            <p:cNvPr id="13" name="Rectangle 9"/>
            <p:cNvSpPr>
              <a:spLocks noChangeArrowheads="1"/>
            </p:cNvSpPr>
            <p:nvPr/>
          </p:nvSpPr>
          <p:spPr bwMode="auto">
            <a:xfrm>
              <a:off x="7073901" y="4381087"/>
              <a:ext cx="1498235" cy="541752"/>
            </a:xfrm>
            <a:prstGeom prst="rect">
              <a:avLst/>
            </a:prstGeom>
            <a:gradFill rotWithShape="1">
              <a:gsLst>
                <a:gs pos="0">
                  <a:srgbClr val="9B9B9B"/>
                </a:gs>
                <a:gs pos="50000">
                  <a:srgbClr val="8E8E8E"/>
                </a:gs>
                <a:gs pos="100000">
                  <a:srgbClr val="797979"/>
                </a:gs>
              </a:gsLst>
              <a:lin ang="5400000"/>
            </a:gradFill>
            <a:ln w="6350" algn="ctr">
              <a:solidFill>
                <a:srgbClr val="000000"/>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fontAlgn="base">
                <a:lnSpc>
                  <a:spcPct val="107000"/>
                </a:lnSpc>
                <a:spcBef>
                  <a:spcPct val="0"/>
                </a:spcBef>
                <a:spcAft>
                  <a:spcPts val="800"/>
                </a:spcAft>
              </a:pPr>
              <a:r>
                <a:rPr lang="en-US" alt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Monitoring Center</a:t>
              </a:r>
            </a:p>
          </p:txBody>
        </p:sp>
        <p:sp>
          <p:nvSpPr>
            <p:cNvPr id="14" name="Rectangle 10"/>
            <p:cNvSpPr>
              <a:spLocks noChangeArrowheads="1"/>
            </p:cNvSpPr>
            <p:nvPr/>
          </p:nvSpPr>
          <p:spPr bwMode="auto">
            <a:xfrm>
              <a:off x="4694237" y="1981200"/>
              <a:ext cx="1679575" cy="609600"/>
            </a:xfrm>
            <a:prstGeom prst="rect">
              <a:avLst/>
            </a:prstGeom>
            <a:gradFill rotWithShape="1">
              <a:gsLst>
                <a:gs pos="0">
                  <a:srgbClr val="9B9B9B"/>
                </a:gs>
                <a:gs pos="50000">
                  <a:srgbClr val="8E8E8E"/>
                </a:gs>
                <a:gs pos="100000">
                  <a:srgbClr val="797979"/>
                </a:gs>
              </a:gsLst>
              <a:lin ang="5400000"/>
            </a:gradFill>
            <a:ln w="6350" algn="ctr">
              <a:solidFill>
                <a:srgbClr val="000000"/>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fontAlgn="base">
                <a:lnSpc>
                  <a:spcPct val="107000"/>
                </a:lnSpc>
                <a:spcBef>
                  <a:spcPct val="0"/>
                </a:spcBef>
                <a:spcAft>
                  <a:spcPts val="800"/>
                </a:spcAft>
              </a:pPr>
              <a:r>
                <a:rPr lang="en-US" altLang="en-US">
                  <a:solidFill>
                    <a:prstClr val="black"/>
                  </a:solidFill>
                  <a:latin typeface="Times New Roman" panose="02020603050405020304" pitchFamily="18" charset="0"/>
                  <a:ea typeface="Calibri" panose="020F0502020204030204" pitchFamily="34" charset="0"/>
                  <a:cs typeface="Times New Roman" panose="02020603050405020304" pitchFamily="18" charset="0"/>
                </a:rPr>
                <a:t>LCD</a:t>
              </a:r>
            </a:p>
          </p:txBody>
        </p:sp>
        <p:cxnSp>
          <p:nvCxnSpPr>
            <p:cNvPr id="15" name="Straight Arrow Connector 14"/>
            <p:cNvCxnSpPr>
              <a:stCxn id="7" idx="1"/>
              <a:endCxn id="7" idx="1"/>
            </p:cNvCxnSpPr>
            <p:nvPr/>
          </p:nvCxnSpPr>
          <p:spPr>
            <a:xfrm rot="10800000">
              <a:off x="1258122" y="3736109"/>
              <a:ext cx="1505" cy="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44638" y="2795841"/>
              <a:ext cx="782384" cy="541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p:cNvCxnSpPr>
            <p:nvPr/>
          </p:nvCxnSpPr>
          <p:spPr>
            <a:xfrm flipV="1">
              <a:off x="2344639" y="3732224"/>
              <a:ext cx="782383" cy="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44638" y="4098747"/>
              <a:ext cx="782384" cy="56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3"/>
            </p:cNvCxnSpPr>
            <p:nvPr/>
          </p:nvCxnSpPr>
          <p:spPr>
            <a:xfrm>
              <a:off x="4414946" y="3732223"/>
              <a:ext cx="279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433550" y="2591209"/>
              <a:ext cx="0" cy="516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440116" y="3373471"/>
              <a:ext cx="61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570059" y="3601415"/>
              <a:ext cx="19559" cy="779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491680" y="3006947"/>
              <a:ext cx="228697" cy="2279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p:cNvCxnSpPr>
            <p:nvPr/>
          </p:nvCxnSpPr>
          <p:spPr>
            <a:xfrm flipV="1">
              <a:off x="4424656" y="4531322"/>
              <a:ext cx="218986" cy="1581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5" name="Rectangle 6"/>
          <p:cNvSpPr>
            <a:spLocks noChangeArrowheads="1"/>
          </p:cNvSpPr>
          <p:nvPr/>
        </p:nvSpPr>
        <p:spPr bwMode="auto">
          <a:xfrm>
            <a:off x="5149563" y="5994516"/>
            <a:ext cx="958510" cy="572084"/>
          </a:xfrm>
          <a:prstGeom prst="rect">
            <a:avLst/>
          </a:prstGeom>
          <a:gradFill rotWithShape="1">
            <a:gsLst>
              <a:gs pos="0">
                <a:srgbClr val="A8B7DF"/>
              </a:gs>
              <a:gs pos="50000">
                <a:srgbClr val="9AABD9"/>
              </a:gs>
              <a:gs pos="100000">
                <a:srgbClr val="879ED7"/>
              </a:gs>
            </a:gsLst>
            <a:lin ang="5400000"/>
          </a:gradFill>
          <a:ln w="6350" algn="ctr">
            <a:solidFill>
              <a:srgbClr val="4472C4"/>
            </a:solidFill>
            <a:miter lim="800000"/>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fontAlgn="base">
              <a:lnSpc>
                <a:spcPct val="107000"/>
              </a:lnSpc>
              <a:spcBef>
                <a:spcPct val="0"/>
              </a:spcBef>
              <a:spcAft>
                <a:spcPts val="800"/>
              </a:spcAft>
            </a:pPr>
            <a:r>
              <a:rPr lang="en-US" alt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TDS</a:t>
            </a:r>
          </a:p>
        </p:txBody>
      </p:sp>
      <p:cxnSp>
        <p:nvCxnSpPr>
          <p:cNvPr id="26" name="Straight Arrow Connector 25"/>
          <p:cNvCxnSpPr>
            <a:stCxn id="7" idx="2"/>
            <a:endCxn id="25" idx="1"/>
          </p:cNvCxnSpPr>
          <p:nvPr/>
        </p:nvCxnSpPr>
        <p:spPr>
          <a:xfrm>
            <a:off x="3734305" y="4540176"/>
            <a:ext cx="1415258" cy="1740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5" idx="3"/>
            <a:endCxn id="11" idx="2"/>
          </p:cNvCxnSpPr>
          <p:nvPr/>
        </p:nvCxnSpPr>
        <p:spPr>
          <a:xfrm flipV="1">
            <a:off x="6108073" y="5750727"/>
            <a:ext cx="736291" cy="5298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02006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4263688"/>
            <a:ext cx="3581400" cy="2362199"/>
          </a:xfrm>
          <a:prstGeom prst="rect">
            <a:avLst/>
          </a:prstGeom>
        </p:spPr>
      </p:pic>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8601" y="4227111"/>
            <a:ext cx="2819399" cy="239877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1000" y="1602321"/>
            <a:ext cx="3682610" cy="2643078"/>
          </a:xfrm>
          <a:prstGeom prst="rect">
            <a:avLst/>
          </a:prstGeom>
        </p:spPr>
      </p:pic>
      <p:sp>
        <p:nvSpPr>
          <p:cNvPr id="6" name="Title 1"/>
          <p:cNvSpPr txBox="1">
            <a:spLocks/>
          </p:cNvSpPr>
          <p:nvPr/>
        </p:nvSpPr>
        <p:spPr>
          <a:xfrm>
            <a:off x="1524001" y="935271"/>
            <a:ext cx="8763000" cy="560832"/>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smtClean="0">
                <a:solidFill>
                  <a:srgbClr val="FFFF00"/>
                </a:solidFill>
                <a:latin typeface="Bell MT" panose="02020503060305020303" pitchFamily="18" charset="0"/>
              </a:rPr>
              <a:t>Device Testing at </a:t>
            </a:r>
            <a:r>
              <a:rPr lang="en-IN" sz="3600" b="1" dirty="0" err="1" smtClean="0">
                <a:solidFill>
                  <a:srgbClr val="FFFF00"/>
                </a:solidFill>
                <a:latin typeface="Bell MT" panose="02020503060305020303" pitchFamily="18" charset="0"/>
              </a:rPr>
              <a:t>Bhimtal</a:t>
            </a:r>
            <a:r>
              <a:rPr lang="en-IN" sz="3600" b="1" dirty="0" smtClean="0">
                <a:solidFill>
                  <a:srgbClr val="FFFF00"/>
                </a:solidFill>
                <a:latin typeface="Bell MT" panose="02020503060305020303" pitchFamily="18" charset="0"/>
              </a:rPr>
              <a:t> Lake</a:t>
            </a:r>
            <a:r>
              <a:rPr lang="en-IN" dirty="0" smtClean="0">
                <a:solidFill>
                  <a:srgbClr val="FFFF00"/>
                </a:solidFill>
                <a:latin typeface="Bell MT" panose="02020503060305020303" pitchFamily="18" charset="0"/>
              </a:rPr>
              <a:t> </a:t>
            </a:r>
            <a:endParaRPr lang="en-IN" dirty="0">
              <a:solidFill>
                <a:srgbClr val="FFFF00"/>
              </a:solidFill>
              <a:latin typeface="Bell MT" panose="02020503060305020303" pitchFamily="18"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1" y="4263688"/>
            <a:ext cx="2743200" cy="236219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2400" y="1602319"/>
            <a:ext cx="2895600" cy="264307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0" y="1602321"/>
            <a:ext cx="2770731" cy="2713182"/>
          </a:xfrm>
          <a:prstGeom prst="rect">
            <a:avLst/>
          </a:prstGeom>
        </p:spPr>
      </p:pic>
      <p:sp>
        <p:nvSpPr>
          <p:cNvPr id="10" name="Rectangle 9"/>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1872359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 xmlns:a16="http://schemas.microsoft.com/office/drawing/2014/main" id="{4EF23934-AF02-41D5-9F73-9BBD69A95CAB}"/>
              </a:ext>
            </a:extLst>
          </p:cNvPr>
          <p:cNvSpPr txBox="1">
            <a:spLocks/>
          </p:cNvSpPr>
          <p:nvPr/>
        </p:nvSpPr>
        <p:spPr>
          <a:xfrm>
            <a:off x="335924" y="862508"/>
            <a:ext cx="706942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500" b="1" dirty="0" smtClean="0">
                <a:solidFill>
                  <a:srgbClr val="FFFF00"/>
                </a:solidFill>
                <a:latin typeface="Bell MT" panose="02020503060305020303" pitchFamily="18" charset="0"/>
              </a:rPr>
              <a:t>SOIL testing  : How farmers can benefit out of technologies </a:t>
            </a:r>
            <a:endParaRPr lang="en-IN" sz="3500" b="1" dirty="0">
              <a:solidFill>
                <a:srgbClr val="FFFF00"/>
              </a:solidFill>
              <a:latin typeface="Bell MT" panose="02020503060305020303" pitchFamily="18" charset="0"/>
            </a:endParaRPr>
          </a:p>
        </p:txBody>
      </p:sp>
      <p:sp>
        <p:nvSpPr>
          <p:cNvPr id="4" name="Content Placeholder 2">
            <a:extLst>
              <a:ext uri="{FF2B5EF4-FFF2-40B4-BE49-F238E27FC236}">
                <a16:creationId xmlns="" xmlns:a16="http://schemas.microsoft.com/office/drawing/2014/main" id="{5B5987DB-A68C-4778-BF00-FD992BF5014B}"/>
              </a:ext>
            </a:extLst>
          </p:cNvPr>
          <p:cNvSpPr txBox="1">
            <a:spLocks/>
          </p:cNvSpPr>
          <p:nvPr/>
        </p:nvSpPr>
        <p:spPr>
          <a:xfrm>
            <a:off x="838200" y="1917614"/>
            <a:ext cx="10515600" cy="41273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smtClean="0">
                <a:solidFill>
                  <a:schemeClr val="bg1"/>
                </a:solidFill>
              </a:rPr>
              <a:t>WI-FI BASED AGRICULTURE MONITORING SYSTEM USING GAS, SOIL, TEMPERATURE &amp; HUMIDITY SENSOR</a:t>
            </a:r>
            <a:r>
              <a:rPr lang="en-US" b="1" dirty="0" smtClean="0">
                <a:solidFill>
                  <a:srgbClr val="7030A0"/>
                </a:solidFill>
              </a:rPr>
              <a:t/>
            </a:r>
            <a:br>
              <a:rPr lang="en-US" b="1" dirty="0" smtClean="0">
                <a:solidFill>
                  <a:srgbClr val="7030A0"/>
                </a:solidFill>
              </a:rPr>
            </a:br>
            <a:endParaRPr lang="en-IN" dirty="0"/>
          </a:p>
        </p:txBody>
      </p:sp>
      <p:pic>
        <p:nvPicPr>
          <p:cNvPr id="5" name="Picture 4"/>
          <p:cNvPicPr>
            <a:picLocks noChangeAspect="1"/>
          </p:cNvPicPr>
          <p:nvPr/>
        </p:nvPicPr>
        <p:blipFill>
          <a:blip r:embed="rId3"/>
          <a:stretch>
            <a:fillRect/>
          </a:stretch>
        </p:blipFill>
        <p:spPr>
          <a:xfrm>
            <a:off x="1751527" y="2415697"/>
            <a:ext cx="8306873" cy="4049497"/>
          </a:xfrm>
          <a:prstGeom prst="rect">
            <a:avLst/>
          </a:prstGeom>
        </p:spPr>
      </p:pic>
      <p:sp>
        <p:nvSpPr>
          <p:cNvPr id="6" name="Rectangle 5"/>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268556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 xmlns:a16="http://schemas.microsoft.com/office/drawing/2014/main" id="{6D7F725A-5B22-4EFC-BD9C-341CCD335A2C}"/>
              </a:ext>
            </a:extLst>
          </p:cNvPr>
          <p:cNvSpPr txBox="1">
            <a:spLocks/>
          </p:cNvSpPr>
          <p:nvPr/>
        </p:nvSpPr>
        <p:spPr>
          <a:xfrm>
            <a:off x="838200" y="11445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500" b="1" dirty="0" smtClean="0">
                <a:solidFill>
                  <a:srgbClr val="FFFF00"/>
                </a:solidFill>
                <a:latin typeface="Bell MT" panose="02020503060305020303" pitchFamily="18" charset="0"/>
              </a:rPr>
              <a:t>Technological trends </a:t>
            </a:r>
            <a:endParaRPr lang="en-IN" sz="3500" b="1" dirty="0">
              <a:solidFill>
                <a:srgbClr val="FFFF00"/>
              </a:solidFill>
              <a:latin typeface="Bell MT" panose="02020503060305020303" pitchFamily="18" charset="0"/>
            </a:endParaRPr>
          </a:p>
        </p:txBody>
      </p:sp>
      <p:sp>
        <p:nvSpPr>
          <p:cNvPr id="4" name="Content Placeholder 2">
            <a:extLst>
              <a:ext uri="{FF2B5EF4-FFF2-40B4-BE49-F238E27FC236}">
                <a16:creationId xmlns="" xmlns:a16="http://schemas.microsoft.com/office/drawing/2014/main" id="{4B6477EE-E2BF-4995-AEC0-08E94879625E}"/>
              </a:ext>
            </a:extLst>
          </p:cNvPr>
          <p:cNvSpPr txBox="1">
            <a:spLocks/>
          </p:cNvSpPr>
          <p:nvPr/>
        </p:nvSpPr>
        <p:spPr>
          <a:xfrm>
            <a:off x="838200" y="1825625"/>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smtClean="0">
                <a:solidFill>
                  <a:schemeClr val="bg1"/>
                </a:solidFill>
              </a:rPr>
              <a:t>Desktop Computers</a:t>
            </a:r>
          </a:p>
          <a:p>
            <a:r>
              <a:rPr lang="en-IN" b="1" dirty="0" smtClean="0">
                <a:solidFill>
                  <a:schemeClr val="bg1"/>
                </a:solidFill>
              </a:rPr>
              <a:t>Handheld Devices</a:t>
            </a:r>
          </a:p>
          <a:p>
            <a:r>
              <a:rPr lang="en-IN" b="1" dirty="0" smtClean="0">
                <a:solidFill>
                  <a:schemeClr val="bg1"/>
                </a:solidFill>
              </a:rPr>
              <a:t>Smart Systems</a:t>
            </a:r>
          </a:p>
          <a:p>
            <a:r>
              <a:rPr lang="en-IN" b="1" dirty="0" smtClean="0">
                <a:solidFill>
                  <a:schemeClr val="bg1"/>
                </a:solidFill>
              </a:rPr>
              <a:t>Artificial Intelligence</a:t>
            </a:r>
          </a:p>
          <a:p>
            <a:r>
              <a:rPr lang="en-IN" b="1" dirty="0" smtClean="0">
                <a:solidFill>
                  <a:schemeClr val="bg1"/>
                </a:solidFill>
              </a:rPr>
              <a:t>Machine Learning </a:t>
            </a:r>
          </a:p>
          <a:p>
            <a:r>
              <a:rPr lang="en-IN" b="1" dirty="0" smtClean="0">
                <a:solidFill>
                  <a:schemeClr val="bg1"/>
                </a:solidFill>
              </a:rPr>
              <a:t>Virtual Reality</a:t>
            </a:r>
          </a:p>
          <a:p>
            <a:r>
              <a:rPr lang="en-IN" b="1" dirty="0" smtClean="0">
                <a:solidFill>
                  <a:schemeClr val="bg1"/>
                </a:solidFill>
              </a:rPr>
              <a:t>Augmented Reality</a:t>
            </a:r>
          </a:p>
          <a:p>
            <a:r>
              <a:rPr lang="en-IN" b="1" dirty="0" smtClean="0">
                <a:solidFill>
                  <a:schemeClr val="bg1"/>
                </a:solidFill>
              </a:rPr>
              <a:t>IOT </a:t>
            </a:r>
          </a:p>
          <a:p>
            <a:pPr marL="0" indent="0">
              <a:buFont typeface="Arial" panose="020B0604020202020204" pitchFamily="34" charset="0"/>
              <a:buNone/>
            </a:pPr>
            <a:r>
              <a:rPr lang="en-IN" b="1" dirty="0" smtClean="0">
                <a:solidFill>
                  <a:schemeClr val="bg1"/>
                </a:solidFill>
              </a:rPr>
              <a:t>              </a:t>
            </a:r>
            <a:r>
              <a:rPr lang="en-IN" dirty="0" smtClean="0">
                <a:solidFill>
                  <a:schemeClr val="bg1"/>
                </a:solidFill>
              </a:rPr>
              <a:t>                                       </a:t>
            </a:r>
            <a:endParaRPr lang="en-IN" dirty="0">
              <a:solidFill>
                <a:schemeClr val="bg1"/>
              </a:solidFill>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095364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200" y="1401247"/>
            <a:ext cx="9245600"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660024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753" y="1352280"/>
            <a:ext cx="9025538" cy="4258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319752" y="5610692"/>
            <a:ext cx="9768957" cy="861774"/>
          </a:xfrm>
          <a:prstGeom prst="rect">
            <a:avLst/>
          </a:prstGeom>
        </p:spPr>
        <p:txBody>
          <a:bodyPr wrap="square">
            <a:spAutoFit/>
          </a:bodyPr>
          <a:lstStyle/>
          <a:p>
            <a:r>
              <a:rPr lang="en-IN" sz="2500" b="1" dirty="0">
                <a:solidFill>
                  <a:srgbClr val="FFFF00"/>
                </a:solidFill>
                <a:latin typeface="Bell MT" panose="02020503060305020303" pitchFamily="18" charset="0"/>
              </a:rPr>
              <a:t>Soon VR will become an experience akin to that which we all had when the TV was wheeled into our classes all those years ago!</a:t>
            </a: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506088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pic>
        <p:nvPicPr>
          <p:cNvPr id="6" name="Picture 5" descr="sad_robot.png"/>
          <p:cNvPicPr>
            <a:picLocks noChangeAspect="1"/>
          </p:cNvPicPr>
          <p:nvPr/>
        </p:nvPicPr>
        <p:blipFill>
          <a:blip r:embed="rId3" cstate="print"/>
          <a:stretch>
            <a:fillRect/>
          </a:stretch>
        </p:blipFill>
        <p:spPr>
          <a:xfrm>
            <a:off x="8031049" y="1784245"/>
            <a:ext cx="3767071" cy="4086221"/>
          </a:xfrm>
          <a:prstGeom prst="rect">
            <a:avLst/>
          </a:prstGeom>
        </p:spPr>
      </p:pic>
      <p:sp>
        <p:nvSpPr>
          <p:cNvPr id="8" name="TextBox 7"/>
          <p:cNvSpPr txBox="1"/>
          <p:nvPr/>
        </p:nvSpPr>
        <p:spPr>
          <a:xfrm>
            <a:off x="3361383" y="1144985"/>
            <a:ext cx="4275786" cy="861774"/>
          </a:xfrm>
          <a:prstGeom prst="rect">
            <a:avLst/>
          </a:prstGeom>
          <a:noFill/>
        </p:spPr>
        <p:txBody>
          <a:bodyPr wrap="square" rtlCol="0">
            <a:spAutoFit/>
          </a:bodyPr>
          <a:lstStyle/>
          <a:p>
            <a:r>
              <a:rPr lang="en-US" sz="5000" i="1" u="sng" dirty="0">
                <a:solidFill>
                  <a:srgbClr val="FF0000"/>
                </a:solidFill>
                <a:effectLst>
                  <a:outerShdw blurRad="38100" dist="38100" dir="2700000" algn="tl">
                    <a:srgbClr val="000000">
                      <a:alpha val="43137"/>
                    </a:srgbClr>
                  </a:outerShdw>
                </a:effectLst>
                <a:latin typeface="Brush Script Std" pitchFamily="66" charset="0"/>
              </a:rPr>
              <a:t>AZENDA</a:t>
            </a:r>
          </a:p>
        </p:txBody>
      </p:sp>
      <p:sp>
        <p:nvSpPr>
          <p:cNvPr id="9" name="Rectangle 8"/>
          <p:cNvSpPr/>
          <p:nvPr/>
        </p:nvSpPr>
        <p:spPr>
          <a:xfrm>
            <a:off x="1751527" y="2006759"/>
            <a:ext cx="6413677" cy="3785652"/>
          </a:xfrm>
          <a:prstGeom prst="rect">
            <a:avLst/>
          </a:prstGeom>
        </p:spPr>
        <p:txBody>
          <a:bodyPr wrap="square">
            <a:spAutoFit/>
          </a:bodyPr>
          <a:lstStyle/>
          <a:p>
            <a:r>
              <a:rPr lang="en-US" sz="3000" dirty="0" smtClean="0">
                <a:solidFill>
                  <a:schemeClr val="bg1"/>
                </a:solidFill>
                <a:latin typeface="Times New Roman" panose="02020603050405020304" pitchFamily="18" charset="0"/>
                <a:cs typeface="Times New Roman" panose="02020603050405020304" pitchFamily="18" charset="0"/>
              </a:rPr>
              <a:t>1. Introduction</a:t>
            </a:r>
          </a:p>
          <a:p>
            <a:r>
              <a:rPr lang="en-US" sz="3000" dirty="0" smtClean="0">
                <a:solidFill>
                  <a:schemeClr val="bg1"/>
                </a:solidFill>
                <a:latin typeface="Times New Roman" panose="02020603050405020304" pitchFamily="18" charset="0"/>
                <a:cs typeface="Times New Roman" panose="02020603050405020304" pitchFamily="18" charset="0"/>
              </a:rPr>
              <a:t>2. </a:t>
            </a:r>
            <a:r>
              <a:rPr lang="en-US" sz="3000" dirty="0" smtClean="0">
                <a:solidFill>
                  <a:schemeClr val="bg1"/>
                </a:solidFill>
                <a:latin typeface="Times New Roman" panose="02020603050405020304" pitchFamily="18" charset="0"/>
                <a:cs typeface="Times New Roman" panose="02020603050405020304" pitchFamily="18" charset="0"/>
              </a:rPr>
              <a:t>Internet of Things</a:t>
            </a:r>
          </a:p>
          <a:p>
            <a:r>
              <a:rPr lang="en-US" sz="3000" dirty="0" smtClean="0">
                <a:solidFill>
                  <a:schemeClr val="bg1"/>
                </a:solidFill>
                <a:latin typeface="Times New Roman" panose="02020603050405020304" pitchFamily="18" charset="0"/>
                <a:cs typeface="Times New Roman" panose="02020603050405020304" pitchFamily="18" charset="0"/>
              </a:rPr>
              <a:t>3. </a:t>
            </a:r>
            <a:r>
              <a:rPr lang="en-US" sz="3000" spc="5" dirty="0" smtClean="0">
                <a:solidFill>
                  <a:schemeClr val="bg1"/>
                </a:solidFill>
                <a:latin typeface="Times New Roman" panose="02020603050405020304" pitchFamily="18" charset="0"/>
                <a:cs typeface="Times New Roman" panose="02020603050405020304" pitchFamily="18" charset="0"/>
              </a:rPr>
              <a:t>Internet of Things (</a:t>
            </a:r>
            <a:r>
              <a:rPr lang="en-US" sz="3000" spc="5" dirty="0" err="1" smtClean="0">
                <a:solidFill>
                  <a:schemeClr val="bg1"/>
                </a:solidFill>
                <a:latin typeface="Times New Roman" panose="02020603050405020304" pitchFamily="18" charset="0"/>
                <a:cs typeface="Times New Roman" panose="02020603050405020304" pitchFamily="18" charset="0"/>
              </a:rPr>
              <a:t>IoT</a:t>
            </a:r>
            <a:r>
              <a:rPr lang="en-US" sz="3000" spc="5" dirty="0" smtClean="0">
                <a:solidFill>
                  <a:schemeClr val="bg1"/>
                </a:solidFill>
                <a:latin typeface="Times New Roman" panose="02020603050405020304" pitchFamily="18" charset="0"/>
                <a:cs typeface="Times New Roman" panose="02020603050405020304" pitchFamily="18" charset="0"/>
              </a:rPr>
              <a:t>)</a:t>
            </a:r>
            <a:r>
              <a:rPr lang="en-US" sz="3000" spc="-25" dirty="0" smtClean="0">
                <a:solidFill>
                  <a:schemeClr val="bg1"/>
                </a:solidFill>
                <a:latin typeface="Times New Roman" panose="02020603050405020304" pitchFamily="18" charset="0"/>
                <a:cs typeface="Times New Roman" panose="02020603050405020304" pitchFamily="18" charset="0"/>
              </a:rPr>
              <a:t> </a:t>
            </a:r>
            <a:r>
              <a:rPr lang="en-US" sz="3000" spc="-10" dirty="0" smtClean="0">
                <a:solidFill>
                  <a:schemeClr val="bg1"/>
                </a:solidFill>
                <a:latin typeface="Times New Roman" panose="02020603050405020304" pitchFamily="18" charset="0"/>
                <a:cs typeface="Times New Roman" panose="02020603050405020304" pitchFamily="18" charset="0"/>
              </a:rPr>
              <a:t>Wave</a:t>
            </a:r>
            <a:endParaRPr lang="en-US" sz="3000" dirty="0" smtClean="0">
              <a:solidFill>
                <a:schemeClr val="bg1"/>
              </a:solidFill>
              <a:latin typeface="Times New Roman" panose="02020603050405020304" pitchFamily="18" charset="0"/>
              <a:cs typeface="Times New Roman" panose="02020603050405020304" pitchFamily="18" charset="0"/>
            </a:endParaRPr>
          </a:p>
          <a:p>
            <a:r>
              <a:rPr lang="en-US" sz="3000" dirty="0" smtClean="0">
                <a:solidFill>
                  <a:schemeClr val="bg1"/>
                </a:solidFill>
                <a:latin typeface="Times New Roman" panose="02020603050405020304" pitchFamily="18" charset="0"/>
                <a:cs typeface="Times New Roman" panose="02020603050405020304" pitchFamily="18" charset="0"/>
              </a:rPr>
              <a:t>4.</a:t>
            </a:r>
            <a:r>
              <a:rPr lang="en-US" sz="3000" spc="5" dirty="0" smtClean="0">
                <a:solidFill>
                  <a:schemeClr val="bg1"/>
                </a:solidFill>
                <a:latin typeface="Times New Roman" panose="02020603050405020304" pitchFamily="18" charset="0"/>
                <a:cs typeface="Times New Roman" panose="02020603050405020304" pitchFamily="18" charset="0"/>
              </a:rPr>
              <a:t> </a:t>
            </a:r>
            <a:r>
              <a:rPr lang="en-US" sz="3000" spc="5" dirty="0" err="1" smtClean="0">
                <a:solidFill>
                  <a:schemeClr val="bg1"/>
                </a:solidFill>
                <a:latin typeface="Times New Roman" panose="02020603050405020304" pitchFamily="18" charset="0"/>
                <a:cs typeface="Times New Roman" panose="02020603050405020304" pitchFamily="18" charset="0"/>
              </a:rPr>
              <a:t>IoT</a:t>
            </a:r>
            <a:r>
              <a:rPr lang="en-US" sz="3000" spc="5" dirty="0" smtClean="0">
                <a:solidFill>
                  <a:schemeClr val="bg1"/>
                </a:solidFill>
                <a:latin typeface="Times New Roman" panose="02020603050405020304" pitchFamily="18" charset="0"/>
                <a:cs typeface="Times New Roman" panose="02020603050405020304" pitchFamily="18" charset="0"/>
              </a:rPr>
              <a:t> </a:t>
            </a:r>
            <a:r>
              <a:rPr lang="en-US" sz="3000" spc="0" dirty="0" smtClean="0">
                <a:solidFill>
                  <a:schemeClr val="bg1"/>
                </a:solidFill>
                <a:latin typeface="Times New Roman" panose="02020603050405020304" pitchFamily="18" charset="0"/>
                <a:cs typeface="Times New Roman" panose="02020603050405020304" pitchFamily="18" charset="0"/>
              </a:rPr>
              <a:t>Architecture </a:t>
            </a:r>
            <a:r>
              <a:rPr lang="en-US" sz="3000" spc="15" dirty="0" smtClean="0">
                <a:solidFill>
                  <a:schemeClr val="bg1"/>
                </a:solidFill>
                <a:latin typeface="Times New Roman" panose="02020603050405020304" pitchFamily="18" charset="0"/>
                <a:cs typeface="Times New Roman" panose="02020603050405020304" pitchFamily="18" charset="0"/>
              </a:rPr>
              <a:t>&amp; </a:t>
            </a:r>
            <a:r>
              <a:rPr lang="en-US" sz="3000" spc="0" dirty="0" smtClean="0">
                <a:solidFill>
                  <a:schemeClr val="bg1"/>
                </a:solidFill>
                <a:latin typeface="Times New Roman" panose="02020603050405020304" pitchFamily="18" charset="0"/>
                <a:cs typeface="Times New Roman" panose="02020603050405020304" pitchFamily="18" charset="0"/>
              </a:rPr>
              <a:t>Building</a:t>
            </a:r>
            <a:r>
              <a:rPr lang="en-US" sz="3000" spc="-155" dirty="0" smtClean="0">
                <a:solidFill>
                  <a:schemeClr val="bg1"/>
                </a:solidFill>
                <a:latin typeface="Times New Roman" panose="02020603050405020304" pitchFamily="18" charset="0"/>
                <a:cs typeface="Times New Roman" panose="02020603050405020304" pitchFamily="18" charset="0"/>
              </a:rPr>
              <a:t> </a:t>
            </a:r>
            <a:r>
              <a:rPr lang="en-US" sz="3000" spc="0" dirty="0" smtClean="0">
                <a:solidFill>
                  <a:schemeClr val="bg1"/>
                </a:solidFill>
                <a:latin typeface="Times New Roman" panose="02020603050405020304" pitchFamily="18" charset="0"/>
                <a:cs typeface="Times New Roman" panose="02020603050405020304" pitchFamily="18" charset="0"/>
              </a:rPr>
              <a:t>Blocks</a:t>
            </a:r>
            <a:endParaRPr lang="en-US" sz="3000" dirty="0" smtClean="0">
              <a:solidFill>
                <a:schemeClr val="bg1"/>
              </a:solidFill>
              <a:latin typeface="Times New Roman" panose="02020603050405020304" pitchFamily="18" charset="0"/>
              <a:cs typeface="Times New Roman" panose="02020603050405020304" pitchFamily="18" charset="0"/>
            </a:endParaRPr>
          </a:p>
          <a:p>
            <a:r>
              <a:rPr lang="en-US" sz="3000" dirty="0">
                <a:solidFill>
                  <a:schemeClr val="bg1"/>
                </a:solidFill>
                <a:latin typeface="Times New Roman" panose="02020603050405020304" pitchFamily="18" charset="0"/>
                <a:cs typeface="Times New Roman" panose="02020603050405020304" pitchFamily="18" charset="0"/>
              </a:rPr>
              <a:t>5</a:t>
            </a:r>
            <a:r>
              <a:rPr lang="en-US" sz="3000" dirty="0" smtClean="0">
                <a:solidFill>
                  <a:schemeClr val="bg1"/>
                </a:solidFill>
                <a:latin typeface="Times New Roman" panose="02020603050405020304" pitchFamily="18" charset="0"/>
                <a:cs typeface="Times New Roman" panose="02020603050405020304" pitchFamily="18" charset="0"/>
              </a:rPr>
              <a:t>.Description</a:t>
            </a:r>
          </a:p>
          <a:p>
            <a:r>
              <a:rPr lang="en-US" sz="3000" dirty="0">
                <a:solidFill>
                  <a:schemeClr val="bg1"/>
                </a:solidFill>
                <a:latin typeface="Times New Roman" panose="02020603050405020304" pitchFamily="18" charset="0"/>
                <a:cs typeface="Times New Roman" panose="02020603050405020304" pitchFamily="18" charset="0"/>
              </a:rPr>
              <a:t>6</a:t>
            </a:r>
            <a:r>
              <a:rPr lang="en-US" sz="3000" dirty="0" smtClean="0">
                <a:solidFill>
                  <a:schemeClr val="bg1"/>
                </a:solidFill>
                <a:latin typeface="Times New Roman" panose="02020603050405020304" pitchFamily="18" charset="0"/>
                <a:cs typeface="Times New Roman" panose="02020603050405020304" pitchFamily="18" charset="0"/>
              </a:rPr>
              <a:t>. Applications</a:t>
            </a:r>
          </a:p>
          <a:p>
            <a:r>
              <a:rPr lang="en-US" sz="3000" dirty="0" smtClean="0">
                <a:solidFill>
                  <a:schemeClr val="bg1"/>
                </a:solidFill>
                <a:latin typeface="Times New Roman" panose="02020603050405020304" pitchFamily="18" charset="0"/>
                <a:cs typeface="Times New Roman" panose="02020603050405020304" pitchFamily="18" charset="0"/>
              </a:rPr>
              <a:t>7. Career Planning </a:t>
            </a:r>
            <a:endParaRPr lang="en-US" sz="3000" dirty="0" smtClean="0">
              <a:solidFill>
                <a:schemeClr val="bg1"/>
              </a:solidFill>
              <a:latin typeface="Times New Roman" panose="02020603050405020304" pitchFamily="18" charset="0"/>
              <a:cs typeface="Times New Roman" panose="02020603050405020304" pitchFamily="18" charset="0"/>
            </a:endParaRPr>
          </a:p>
          <a:p>
            <a:r>
              <a:rPr lang="en-US" sz="3000" dirty="0">
                <a:solidFill>
                  <a:schemeClr val="bg1"/>
                </a:solidFill>
                <a:latin typeface="Times New Roman" panose="02020603050405020304" pitchFamily="18" charset="0"/>
                <a:cs typeface="Times New Roman" panose="02020603050405020304" pitchFamily="18" charset="0"/>
              </a:rPr>
              <a:t>7</a:t>
            </a:r>
            <a:r>
              <a:rPr lang="en-US" sz="3000" dirty="0" smtClean="0">
                <a:solidFill>
                  <a:schemeClr val="bg1"/>
                </a:solidFill>
                <a:latin typeface="Times New Roman" panose="02020603050405020304" pitchFamily="18" charset="0"/>
                <a:cs typeface="Times New Roman" panose="02020603050405020304" pitchFamily="18" charset="0"/>
              </a:rPr>
              <a:t>. Conclusion </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9768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1700011" y="5608236"/>
            <a:ext cx="9208394" cy="128089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100" b="1" i="1" smtClean="0">
                <a:solidFill>
                  <a:srgbClr val="FF0000"/>
                </a:solidFill>
                <a:effectLst>
                  <a:outerShdw blurRad="38100" dist="38100" dir="2700000" algn="tl">
                    <a:srgbClr val="000000">
                      <a:alpha val="43137"/>
                    </a:srgbClr>
                  </a:outerShdw>
                </a:effectLst>
                <a:latin typeface="Bell MT" panose="02020503060305020303" pitchFamily="18" charset="0"/>
              </a:rPr>
              <a:t>Start by doing what is necessary, then what is possible, and suddenly you are doing the impossible.</a:t>
            </a:r>
            <a:r>
              <a:rPr lang="en-US" sz="3100" b="1" smtClean="0">
                <a:solidFill>
                  <a:srgbClr val="FF0000"/>
                </a:solidFill>
                <a:effectLst>
                  <a:outerShdw blurRad="38100" dist="38100" dir="2700000" algn="tl">
                    <a:srgbClr val="000000">
                      <a:alpha val="43137"/>
                    </a:srgbClr>
                  </a:outerShdw>
                </a:effectLst>
                <a:latin typeface="Bell MT" panose="02020503060305020303" pitchFamily="18" charset="0"/>
              </a:rPr>
              <a:t/>
            </a:r>
            <a:br>
              <a:rPr lang="en-US" sz="3100" b="1" smtClean="0">
                <a:solidFill>
                  <a:srgbClr val="FF0000"/>
                </a:solidFill>
                <a:effectLst>
                  <a:outerShdw blurRad="38100" dist="38100" dir="2700000" algn="tl">
                    <a:srgbClr val="000000">
                      <a:alpha val="43137"/>
                    </a:srgbClr>
                  </a:outerShdw>
                </a:effectLst>
                <a:latin typeface="Bell MT" panose="02020503060305020303" pitchFamily="18" charset="0"/>
              </a:rPr>
            </a:br>
            <a:endParaRPr lang="en-US" sz="3100" b="1" dirty="0"/>
          </a:p>
        </p:txBody>
      </p:sp>
      <p:pic>
        <p:nvPicPr>
          <p:cNvPr id="4" name="Content Placeholder 3"/>
          <p:cNvPicPr>
            <a:picLocks/>
          </p:cNvPicPr>
          <p:nvPr/>
        </p:nvPicPr>
        <p:blipFill>
          <a:blip r:embed="rId3"/>
          <a:stretch>
            <a:fillRect/>
          </a:stretch>
        </p:blipFill>
        <p:spPr>
          <a:xfrm>
            <a:off x="4043965" y="1232660"/>
            <a:ext cx="3757697" cy="4356770"/>
          </a:xfrm>
          <a:prstGeom prst="rect">
            <a:avLst/>
          </a:prstGeom>
        </p:spPr>
      </p:pic>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369510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1536855" y="899744"/>
            <a:ext cx="8911687" cy="1280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1" u="sng" dirty="0" smtClean="0">
                <a:solidFill>
                  <a:srgbClr val="FFFF00"/>
                </a:solidFill>
                <a:latin typeface="Georgia" panose="02040502050405020303" pitchFamily="18" charset="0"/>
              </a:rPr>
              <a:t>Objective:-</a:t>
            </a:r>
            <a:r>
              <a:rPr lang="en-US" dirty="0" smtClean="0"/>
              <a:t/>
            </a:r>
            <a:br>
              <a:rPr lang="en-US" dirty="0" smtClean="0"/>
            </a:br>
            <a:endParaRPr lang="en-US" dirty="0"/>
          </a:p>
        </p:txBody>
      </p:sp>
      <p:sp>
        <p:nvSpPr>
          <p:cNvPr id="4" name="Content Placeholder 2"/>
          <p:cNvSpPr txBox="1">
            <a:spLocks/>
          </p:cNvSpPr>
          <p:nvPr/>
        </p:nvSpPr>
        <p:spPr>
          <a:xfrm>
            <a:off x="605307" y="1540189"/>
            <a:ext cx="10577331" cy="37776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200" dirty="0" smtClean="0">
                <a:solidFill>
                  <a:schemeClr val="bg1"/>
                </a:solidFill>
                <a:latin typeface="Bell MT" panose="02020503060305020303" pitchFamily="18" charset="0"/>
              </a:rPr>
              <a:t>To spread awareness about different INTERNSHIP opportunities available for all students of </a:t>
            </a:r>
            <a:r>
              <a:rPr lang="en-US" sz="2200" dirty="0" err="1" smtClean="0">
                <a:solidFill>
                  <a:schemeClr val="bg1"/>
                </a:solidFill>
                <a:latin typeface="Bell MT" panose="02020503060305020303" pitchFamily="18" charset="0"/>
              </a:rPr>
              <a:t>B.Tech</a:t>
            </a:r>
            <a:r>
              <a:rPr lang="en-US" sz="2200" dirty="0" smtClean="0">
                <a:solidFill>
                  <a:schemeClr val="bg1"/>
                </a:solidFill>
                <a:latin typeface="Bell MT" panose="02020503060305020303" pitchFamily="18" charset="0"/>
              </a:rPr>
              <a:t>. </a:t>
            </a:r>
            <a:r>
              <a:rPr lang="en-US" sz="2200" dirty="0" smtClean="0">
                <a:solidFill>
                  <a:srgbClr val="FFFF00"/>
                </a:solidFill>
                <a:latin typeface="Bell MT" panose="02020503060305020303" pitchFamily="18" charset="0"/>
              </a:rPr>
              <a:t> </a:t>
            </a:r>
            <a:r>
              <a:rPr lang="en-US" sz="2200" b="1" dirty="0" smtClean="0">
                <a:solidFill>
                  <a:srgbClr val="FFFF00"/>
                </a:solidFill>
                <a:latin typeface="Bell MT" panose="02020503060305020303" pitchFamily="18" charset="0"/>
              </a:rPr>
              <a:t>2</a:t>
            </a:r>
            <a:r>
              <a:rPr lang="en-US" sz="2200" b="1" baseline="30000" dirty="0" smtClean="0">
                <a:solidFill>
                  <a:srgbClr val="FFFF00"/>
                </a:solidFill>
                <a:latin typeface="Bell MT" panose="02020503060305020303" pitchFamily="18" charset="0"/>
              </a:rPr>
              <a:t>nd</a:t>
            </a:r>
            <a:r>
              <a:rPr lang="en-US" sz="2200" dirty="0" smtClean="0">
                <a:solidFill>
                  <a:srgbClr val="FFFF00"/>
                </a:solidFill>
                <a:latin typeface="Bell MT" panose="02020503060305020303" pitchFamily="18" charset="0"/>
              </a:rPr>
              <a:t>  </a:t>
            </a:r>
            <a:r>
              <a:rPr lang="en-US" sz="2200" dirty="0" smtClean="0">
                <a:solidFill>
                  <a:schemeClr val="bg1"/>
                </a:solidFill>
                <a:latin typeface="Bell MT" panose="02020503060305020303" pitchFamily="18" charset="0"/>
              </a:rPr>
              <a:t>and </a:t>
            </a:r>
            <a:r>
              <a:rPr lang="en-US" sz="2200" b="1" dirty="0" smtClean="0">
                <a:solidFill>
                  <a:srgbClr val="FFFF00"/>
                </a:solidFill>
                <a:latin typeface="Bell MT" panose="02020503060305020303" pitchFamily="18" charset="0"/>
              </a:rPr>
              <a:t>3</a:t>
            </a:r>
            <a:r>
              <a:rPr lang="en-US" sz="2200" b="1" baseline="30000" dirty="0" smtClean="0">
                <a:solidFill>
                  <a:srgbClr val="FFFF00"/>
                </a:solidFill>
                <a:latin typeface="Bell MT" panose="02020503060305020303" pitchFamily="18" charset="0"/>
              </a:rPr>
              <a:t>rd</a:t>
            </a:r>
            <a:r>
              <a:rPr lang="en-US" sz="2200" dirty="0" smtClean="0">
                <a:solidFill>
                  <a:schemeClr val="bg1"/>
                </a:solidFill>
                <a:latin typeface="Bell MT" panose="02020503060305020303" pitchFamily="18" charset="0"/>
              </a:rPr>
              <a:t> year which will direct them to explore and will motivate them to select the best one available in their particular area of interest.</a:t>
            </a:r>
          </a:p>
          <a:p>
            <a:pPr marL="0" indent="0" algn="just">
              <a:buFont typeface="Arial" panose="020B0604020202020204" pitchFamily="34" charset="0"/>
              <a:buNone/>
            </a:pPr>
            <a:endParaRPr lang="en-US" sz="2200" dirty="0">
              <a:latin typeface="Bell MT" panose="02020503060305020303" pitchFamily="18" charset="0"/>
            </a:endParaRPr>
          </a:p>
        </p:txBody>
      </p:sp>
      <p:pic>
        <p:nvPicPr>
          <p:cNvPr id="5" name="Picture 4"/>
          <p:cNvPicPr/>
          <p:nvPr/>
        </p:nvPicPr>
        <p:blipFill>
          <a:blip r:embed="rId3"/>
          <a:stretch>
            <a:fillRect/>
          </a:stretch>
        </p:blipFill>
        <p:spPr>
          <a:xfrm>
            <a:off x="3618961" y="2691682"/>
            <a:ext cx="5293217" cy="4063285"/>
          </a:xfrm>
          <a:prstGeom prst="rect">
            <a:avLst/>
          </a:prstGeom>
        </p:spPr>
      </p:pic>
      <p:sp>
        <p:nvSpPr>
          <p:cNvPr id="6" name="Rectangle 5"/>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1245851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1639885" y="1306691"/>
            <a:ext cx="8911687" cy="12808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1" u="sng" dirty="0" smtClean="0">
                <a:solidFill>
                  <a:srgbClr val="FFFF00"/>
                </a:solidFill>
                <a:latin typeface="Georgia" panose="02040502050405020303" pitchFamily="18" charset="0"/>
              </a:rPr>
              <a:t>Introduction :-</a:t>
            </a:r>
            <a:r>
              <a:rPr lang="en-US" sz="2500" dirty="0" smtClean="0">
                <a:latin typeface="Bell MT" panose="02020503060305020303" pitchFamily="18" charset="0"/>
              </a:rPr>
              <a:t/>
            </a:r>
            <a:br>
              <a:rPr lang="en-US" sz="2500" dirty="0" smtClean="0">
                <a:latin typeface="Bell MT" panose="02020503060305020303" pitchFamily="18" charset="0"/>
              </a:rPr>
            </a:br>
            <a:r>
              <a:rPr lang="en-US" sz="2800" b="1" dirty="0" smtClean="0">
                <a:solidFill>
                  <a:schemeClr val="accent2"/>
                </a:solidFill>
                <a:latin typeface="Bell MT" panose="02020503060305020303" pitchFamily="18" charset="0"/>
              </a:rPr>
              <a:t>So first of all, what is Internship </a:t>
            </a:r>
            <a:r>
              <a:rPr lang="en-US" sz="2800" b="1" dirty="0" smtClean="0">
                <a:solidFill>
                  <a:schemeClr val="accent2"/>
                </a:solidFill>
                <a:latin typeface="Times New Roman" panose="02020603050405020304" pitchFamily="18" charset="0"/>
                <a:ea typeface="Tahoma" panose="020B0604030504040204" pitchFamily="34" charset="0"/>
                <a:cs typeface="Times New Roman" panose="02020603050405020304" pitchFamily="18" charset="0"/>
              </a:rPr>
              <a:t>?</a:t>
            </a:r>
            <a:r>
              <a:rPr lang="en-US" sz="2800" dirty="0" smtClean="0"/>
              <a:t/>
            </a:r>
            <a:br>
              <a:rPr lang="en-US" sz="2800" dirty="0" smtClean="0"/>
            </a:br>
            <a:endParaRPr lang="en-US" sz="2500" dirty="0">
              <a:latin typeface="Bell MT" panose="02020503060305020303" pitchFamily="18" charset="0"/>
            </a:endParaRPr>
          </a:p>
        </p:txBody>
      </p:sp>
      <p:sp>
        <p:nvSpPr>
          <p:cNvPr id="4" name="Content Placeholder 2"/>
          <p:cNvSpPr txBox="1">
            <a:spLocks/>
          </p:cNvSpPr>
          <p:nvPr/>
        </p:nvSpPr>
        <p:spPr>
          <a:xfrm>
            <a:off x="1636172" y="2816181"/>
            <a:ext cx="9722994" cy="37776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500" b="1" dirty="0" smtClean="0">
                <a:solidFill>
                  <a:schemeClr val="bg1"/>
                </a:solidFill>
                <a:latin typeface="Bell MT" panose="02020503060305020303" pitchFamily="18" charset="0"/>
              </a:rPr>
              <a:t>An internship is an opportunity to enhance classroom learning through practical career-related work experience.</a:t>
            </a:r>
          </a:p>
          <a:p>
            <a:pPr algn="just"/>
            <a:r>
              <a:rPr lang="en-US" sz="2500" b="1" dirty="0" smtClean="0">
                <a:solidFill>
                  <a:schemeClr val="bg1"/>
                </a:solidFill>
                <a:latin typeface="Bell MT" panose="02020503060305020303" pitchFamily="18" charset="0"/>
              </a:rPr>
              <a:t>Apart from providing experience and stipends, it helps students in determining whether they are actually interested in a particular career or not.</a:t>
            </a:r>
          </a:p>
          <a:p>
            <a:pPr algn="just"/>
            <a:r>
              <a:rPr lang="en-US" sz="2500" b="1" dirty="0" smtClean="0">
                <a:solidFill>
                  <a:schemeClr val="bg1"/>
                </a:solidFill>
                <a:latin typeface="Bell MT" panose="02020503060305020303" pitchFamily="18" charset="0"/>
              </a:rPr>
              <a:t>Students get chance to make lasting contacts with professionals in a related field of interests. A good internship can potentially become a defining moment towards your career. </a:t>
            </a:r>
            <a:endParaRPr lang="en-US" sz="2500" b="1" dirty="0">
              <a:solidFill>
                <a:schemeClr val="bg1"/>
              </a:solidFill>
              <a:latin typeface="Bell MT" panose="02020503060305020303" pitchFamily="18" charset="0"/>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1753354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560130" y="1255829"/>
            <a:ext cx="11324308" cy="97150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smtClean="0">
                <a:solidFill>
                  <a:srgbClr val="FFFF00"/>
                </a:solidFill>
                <a:latin typeface="Bell MT" panose="02020503060305020303" pitchFamily="18" charset="0"/>
              </a:rPr>
              <a:t>So what are the different types of internships available for students? </a:t>
            </a:r>
            <a:endParaRPr lang="en-US" sz="3500" b="1" dirty="0">
              <a:solidFill>
                <a:srgbClr val="FFFF00"/>
              </a:solidFill>
              <a:latin typeface="Bell MT" panose="02020503060305020303" pitchFamily="18" charset="0"/>
            </a:endParaRPr>
          </a:p>
        </p:txBody>
      </p:sp>
      <p:grpSp>
        <p:nvGrpSpPr>
          <p:cNvPr id="4" name="Group 3"/>
          <p:cNvGrpSpPr/>
          <p:nvPr/>
        </p:nvGrpSpPr>
        <p:grpSpPr>
          <a:xfrm>
            <a:off x="4125816" y="2089888"/>
            <a:ext cx="4617716" cy="4581016"/>
            <a:chOff x="-3301" y="-3300"/>
            <a:chExt cx="4618100" cy="4581397"/>
          </a:xfrm>
        </p:grpSpPr>
        <p:pic>
          <p:nvPicPr>
            <p:cNvPr id="5" name="Picture 4"/>
            <p:cNvPicPr/>
            <p:nvPr/>
          </p:nvPicPr>
          <p:blipFill>
            <a:blip r:embed="rId3"/>
            <a:stretch>
              <a:fillRect/>
            </a:stretch>
          </p:blipFill>
          <p:spPr>
            <a:xfrm>
              <a:off x="525780" y="525780"/>
              <a:ext cx="1766316" cy="1766316"/>
            </a:xfrm>
            <a:prstGeom prst="rect">
              <a:avLst/>
            </a:prstGeom>
          </p:spPr>
        </p:pic>
        <p:pic>
          <p:nvPicPr>
            <p:cNvPr id="6" name="Picture 5"/>
            <p:cNvPicPr/>
            <p:nvPr/>
          </p:nvPicPr>
          <p:blipFill>
            <a:blip r:embed="rId4"/>
            <a:stretch>
              <a:fillRect/>
            </a:stretch>
          </p:blipFill>
          <p:spPr>
            <a:xfrm>
              <a:off x="523748" y="2282699"/>
              <a:ext cx="1768475" cy="1768475"/>
            </a:xfrm>
            <a:prstGeom prst="rect">
              <a:avLst/>
            </a:prstGeom>
          </p:spPr>
        </p:pic>
        <p:pic>
          <p:nvPicPr>
            <p:cNvPr id="7" name="Picture 6"/>
            <p:cNvPicPr/>
            <p:nvPr/>
          </p:nvPicPr>
          <p:blipFill>
            <a:blip r:embed="rId5"/>
            <a:stretch>
              <a:fillRect/>
            </a:stretch>
          </p:blipFill>
          <p:spPr>
            <a:xfrm>
              <a:off x="2282698" y="2282699"/>
              <a:ext cx="1768475" cy="1768475"/>
            </a:xfrm>
            <a:prstGeom prst="rect">
              <a:avLst/>
            </a:prstGeom>
          </p:spPr>
        </p:pic>
        <p:pic>
          <p:nvPicPr>
            <p:cNvPr id="8" name="Picture 7"/>
            <p:cNvPicPr/>
            <p:nvPr/>
          </p:nvPicPr>
          <p:blipFill>
            <a:blip r:embed="rId6"/>
            <a:stretch>
              <a:fillRect/>
            </a:stretch>
          </p:blipFill>
          <p:spPr>
            <a:xfrm>
              <a:off x="2282698" y="523749"/>
              <a:ext cx="1768475" cy="1768475"/>
            </a:xfrm>
            <a:prstGeom prst="rect">
              <a:avLst/>
            </a:prstGeom>
          </p:spPr>
        </p:pic>
        <p:pic>
          <p:nvPicPr>
            <p:cNvPr id="9" name="Picture 8"/>
            <p:cNvPicPr/>
            <p:nvPr/>
          </p:nvPicPr>
          <p:blipFill>
            <a:blip r:embed="rId7"/>
            <a:stretch>
              <a:fillRect/>
            </a:stretch>
          </p:blipFill>
          <p:spPr>
            <a:xfrm>
              <a:off x="1473073" y="1473074"/>
              <a:ext cx="1628775" cy="1628775"/>
            </a:xfrm>
            <a:prstGeom prst="rect">
              <a:avLst/>
            </a:prstGeom>
          </p:spPr>
        </p:pic>
        <p:sp>
          <p:nvSpPr>
            <p:cNvPr id="10" name="Rectangle 9"/>
            <p:cNvSpPr/>
            <p:nvPr/>
          </p:nvSpPr>
          <p:spPr>
            <a:xfrm>
              <a:off x="1883410" y="2043557"/>
              <a:ext cx="1150991" cy="326195"/>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900">
                  <a:solidFill>
                    <a:srgbClr val="FFFFFF"/>
                  </a:solidFill>
                  <a:effectLst/>
                  <a:latin typeface="Calibri" panose="020F0502020204030204" pitchFamily="34" charset="0"/>
                  <a:ea typeface="Calibri" panose="020F0502020204030204" pitchFamily="34" charset="0"/>
                </a:rPr>
                <a:t>Types of </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1744726" y="2308734"/>
              <a:ext cx="1448506" cy="326195"/>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900">
                  <a:solidFill>
                    <a:srgbClr val="FFFFFF"/>
                  </a:solidFill>
                  <a:effectLst/>
                  <a:latin typeface="Calibri" panose="020F0502020204030204" pitchFamily="34" charset="0"/>
                  <a:ea typeface="Calibri" panose="020F0502020204030204" pitchFamily="34" charset="0"/>
                </a:rPr>
                <a:t>Internships </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12" name="Picture 11"/>
            <p:cNvPicPr/>
            <p:nvPr/>
          </p:nvPicPr>
          <p:blipFill>
            <a:blip r:embed="rId8"/>
            <a:stretch>
              <a:fillRect/>
            </a:stretch>
          </p:blipFill>
          <p:spPr>
            <a:xfrm>
              <a:off x="1714373" y="-3300"/>
              <a:ext cx="1146175" cy="1143000"/>
            </a:xfrm>
            <a:prstGeom prst="rect">
              <a:avLst/>
            </a:prstGeom>
          </p:spPr>
        </p:pic>
        <p:sp>
          <p:nvSpPr>
            <p:cNvPr id="13" name="Rectangle 12"/>
            <p:cNvSpPr/>
            <p:nvPr/>
          </p:nvSpPr>
          <p:spPr>
            <a:xfrm>
              <a:off x="2038223" y="402971"/>
              <a:ext cx="720205" cy="222969"/>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300">
                  <a:solidFill>
                    <a:srgbClr val="FFFFFF"/>
                  </a:solidFill>
                  <a:effectLst/>
                  <a:latin typeface="Calibri" panose="020F0502020204030204" pitchFamily="34" charset="0"/>
                  <a:ea typeface="Calibri" panose="020F0502020204030204" pitchFamily="34" charset="0"/>
                </a:rPr>
                <a:t>Foreign </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14" name="Rectangle 13"/>
            <p:cNvSpPr/>
            <p:nvPr/>
          </p:nvSpPr>
          <p:spPr>
            <a:xfrm>
              <a:off x="1916303" y="584328"/>
              <a:ext cx="991212" cy="222969"/>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300">
                  <a:solidFill>
                    <a:srgbClr val="FFFFFF"/>
                  </a:solidFill>
                  <a:effectLst/>
                  <a:latin typeface="Calibri" panose="020F0502020204030204" pitchFamily="34" charset="0"/>
                  <a:ea typeface="Calibri" panose="020F0502020204030204" pitchFamily="34" charset="0"/>
                </a:rPr>
                <a:t>Internships </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15" name="Picture 14"/>
            <p:cNvPicPr/>
            <p:nvPr/>
          </p:nvPicPr>
          <p:blipFill>
            <a:blip r:embed="rId9"/>
            <a:stretch>
              <a:fillRect/>
            </a:stretch>
          </p:blipFill>
          <p:spPr>
            <a:xfrm>
              <a:off x="3434115" y="1714374"/>
              <a:ext cx="1180684" cy="1146175"/>
            </a:xfrm>
            <a:prstGeom prst="rect">
              <a:avLst/>
            </a:prstGeom>
          </p:spPr>
        </p:pic>
        <p:sp>
          <p:nvSpPr>
            <p:cNvPr id="16" name="Rectangle 15"/>
            <p:cNvSpPr/>
            <p:nvPr/>
          </p:nvSpPr>
          <p:spPr>
            <a:xfrm>
              <a:off x="3559629" y="2270425"/>
              <a:ext cx="1005466" cy="290613"/>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300" dirty="0" smtClean="0">
                  <a:solidFill>
                    <a:srgbClr val="FF0000"/>
                  </a:solidFill>
                  <a:effectLst/>
                  <a:latin typeface="Calibri" panose="020F0502020204030204" pitchFamily="34" charset="0"/>
                  <a:ea typeface="Calibri" panose="020F0502020204030204" pitchFamily="34" charset="0"/>
                </a:rPr>
                <a:t>IIT/IIIT </a:t>
              </a:r>
              <a:r>
                <a:rPr lang="en-US" sz="1300" dirty="0">
                  <a:solidFill>
                    <a:srgbClr val="FF0000"/>
                  </a:solidFill>
                  <a:effectLst/>
                  <a:latin typeface="Calibri" panose="020F0502020204030204" pitchFamily="34" charset="0"/>
                  <a:ea typeface="Calibri" panose="020F0502020204030204" pitchFamily="34" charset="0"/>
                </a:rPr>
                <a:t>Interns </a:t>
              </a:r>
              <a:endParaRPr lang="en-US" sz="1600" dirty="0">
                <a:solidFill>
                  <a:srgbClr val="FF0000"/>
                </a:solidFill>
                <a:effectLst/>
                <a:latin typeface="Times New Roman" panose="02020603050405020304" pitchFamily="18" charset="0"/>
                <a:ea typeface="Times New Roman" panose="02020603050405020304" pitchFamily="18" charset="0"/>
              </a:endParaRPr>
            </a:p>
          </p:txBody>
        </p:sp>
        <p:pic>
          <p:nvPicPr>
            <p:cNvPr id="17" name="Picture 16"/>
            <p:cNvPicPr/>
            <p:nvPr/>
          </p:nvPicPr>
          <p:blipFill>
            <a:blip r:embed="rId10"/>
            <a:stretch>
              <a:fillRect/>
            </a:stretch>
          </p:blipFill>
          <p:spPr>
            <a:xfrm>
              <a:off x="1719072" y="3438145"/>
              <a:ext cx="1139952" cy="1139952"/>
            </a:xfrm>
            <a:prstGeom prst="rect">
              <a:avLst/>
            </a:prstGeom>
          </p:spPr>
        </p:pic>
        <p:sp>
          <p:nvSpPr>
            <p:cNvPr id="18" name="Rectangle 17"/>
            <p:cNvSpPr/>
            <p:nvPr/>
          </p:nvSpPr>
          <p:spPr>
            <a:xfrm>
              <a:off x="2093341" y="3840480"/>
              <a:ext cx="569379" cy="222969"/>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300" dirty="0">
                  <a:solidFill>
                    <a:srgbClr val="FF0000"/>
                  </a:solidFill>
                  <a:effectLst/>
                  <a:latin typeface="Calibri" panose="020F0502020204030204" pitchFamily="34" charset="0"/>
                  <a:ea typeface="Calibri" panose="020F0502020204030204" pitchFamily="34" charset="0"/>
                </a:rPr>
                <a:t>Other</a:t>
              </a:r>
              <a:r>
                <a:rPr lang="en-US" sz="1300" dirty="0">
                  <a:solidFill>
                    <a:srgbClr val="FFFFFF"/>
                  </a:solidFill>
                  <a:effectLst/>
                  <a:latin typeface="Calibri" panose="020F0502020204030204" pitchFamily="34" charset="0"/>
                  <a:ea typeface="Calibri" panose="020F0502020204030204" pitchFamily="34" charset="0"/>
                </a:rPr>
                <a:t> </a:t>
              </a:r>
              <a:endParaRPr lang="en-US" sz="1600" dirty="0">
                <a:solidFill>
                  <a:srgbClr val="000000"/>
                </a:solidFill>
                <a:effectLst/>
                <a:latin typeface="Times New Roman" panose="02020603050405020304" pitchFamily="18" charset="0"/>
                <a:ea typeface="Times New Roman" panose="02020603050405020304" pitchFamily="18" charset="0"/>
              </a:endParaRPr>
            </a:p>
          </p:txBody>
        </p:sp>
        <p:sp>
          <p:nvSpPr>
            <p:cNvPr id="19" name="Rectangle 18"/>
            <p:cNvSpPr/>
            <p:nvPr/>
          </p:nvSpPr>
          <p:spPr>
            <a:xfrm>
              <a:off x="1916303" y="4021836"/>
              <a:ext cx="991212" cy="222969"/>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300" dirty="0">
                  <a:solidFill>
                    <a:srgbClr val="FF0000"/>
                  </a:solidFill>
                  <a:effectLst/>
                  <a:latin typeface="Calibri" panose="020F0502020204030204" pitchFamily="34" charset="0"/>
                  <a:ea typeface="Calibri" panose="020F0502020204030204" pitchFamily="34" charset="0"/>
                </a:rPr>
                <a:t>Internships</a:t>
              </a:r>
              <a:r>
                <a:rPr lang="en-US" sz="1300" dirty="0">
                  <a:solidFill>
                    <a:srgbClr val="FFFFFF"/>
                  </a:solidFill>
                  <a:effectLst/>
                  <a:latin typeface="Calibri" panose="020F0502020204030204" pitchFamily="34" charset="0"/>
                  <a:ea typeface="Calibri" panose="020F0502020204030204" pitchFamily="34" charset="0"/>
                </a:rPr>
                <a:t> </a:t>
              </a:r>
              <a:endParaRPr lang="en-US" sz="1600" dirty="0">
                <a:solidFill>
                  <a:srgbClr val="000000"/>
                </a:solidFill>
                <a:effectLst/>
                <a:latin typeface="Times New Roman" panose="02020603050405020304" pitchFamily="18" charset="0"/>
                <a:ea typeface="Times New Roman" panose="02020603050405020304" pitchFamily="18" charset="0"/>
              </a:endParaRPr>
            </a:p>
          </p:txBody>
        </p:sp>
        <p:pic>
          <p:nvPicPr>
            <p:cNvPr id="20" name="Picture 19"/>
            <p:cNvPicPr/>
            <p:nvPr/>
          </p:nvPicPr>
          <p:blipFill>
            <a:blip r:embed="rId11"/>
            <a:stretch>
              <a:fillRect/>
            </a:stretch>
          </p:blipFill>
          <p:spPr>
            <a:xfrm>
              <a:off x="-3301" y="1714374"/>
              <a:ext cx="1143000" cy="1146175"/>
            </a:xfrm>
            <a:prstGeom prst="rect">
              <a:avLst/>
            </a:prstGeom>
          </p:spPr>
        </p:pic>
        <p:sp>
          <p:nvSpPr>
            <p:cNvPr id="21" name="Rectangle 20"/>
            <p:cNvSpPr/>
            <p:nvPr/>
          </p:nvSpPr>
          <p:spPr>
            <a:xfrm>
              <a:off x="253873" y="2086357"/>
              <a:ext cx="840386" cy="222969"/>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300">
                  <a:solidFill>
                    <a:srgbClr val="FFFFFF"/>
                  </a:solidFill>
                  <a:effectLst/>
                  <a:latin typeface="Calibri" panose="020F0502020204030204" pitchFamily="34" charset="0"/>
                  <a:ea typeface="Calibri" panose="020F0502020204030204" pitchFamily="34" charset="0"/>
                </a:rPr>
                <a:t>Industrial</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22" name="Rectangle 21"/>
            <p:cNvSpPr/>
            <p:nvPr/>
          </p:nvSpPr>
          <p:spPr>
            <a:xfrm>
              <a:off x="199009" y="2338071"/>
              <a:ext cx="987053" cy="222969"/>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300">
                  <a:solidFill>
                    <a:srgbClr val="FFFFFF"/>
                  </a:solidFill>
                  <a:effectLst/>
                  <a:latin typeface="Calibri" panose="020F0502020204030204" pitchFamily="34" charset="0"/>
                  <a:ea typeface="Calibri" panose="020F0502020204030204" pitchFamily="34" charset="0"/>
                </a:rPr>
                <a:t>internships</a:t>
              </a:r>
              <a:endParaRPr lang="en-US" sz="1600">
                <a:solidFill>
                  <a:srgbClr val="000000"/>
                </a:solidFill>
                <a:effectLst/>
                <a:latin typeface="Times New Roman" panose="02020603050405020304" pitchFamily="18" charset="0"/>
                <a:ea typeface="Times New Roman" panose="02020603050405020304" pitchFamily="18" charset="0"/>
              </a:endParaRPr>
            </a:p>
          </p:txBody>
        </p:sp>
      </p:grpSp>
      <p:sp>
        <p:nvSpPr>
          <p:cNvPr id="23" name="Rectangle 22"/>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001736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2438379" y="1474113"/>
            <a:ext cx="8911687" cy="1280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0000"/>
                </a:solidFill>
                <a:latin typeface="Georgia" panose="02040502050405020303" pitchFamily="18" charset="0"/>
              </a:rPr>
              <a:t> </a:t>
            </a:r>
            <a:r>
              <a:rPr lang="en-US" sz="3200" b="1" i="1" u="sng" dirty="0" smtClean="0">
                <a:solidFill>
                  <a:srgbClr val="FFFF00"/>
                </a:solidFill>
                <a:latin typeface="Georgia" panose="02040502050405020303" pitchFamily="18" charset="0"/>
              </a:rPr>
              <a:t>Industrial Interns !! </a:t>
            </a:r>
            <a:endParaRPr lang="en-US" sz="3200" i="1" u="sng" dirty="0">
              <a:solidFill>
                <a:srgbClr val="FFFF00"/>
              </a:solidFill>
              <a:latin typeface="Georgia" panose="02040502050405020303" pitchFamily="18" charset="0"/>
            </a:endParaRPr>
          </a:p>
        </p:txBody>
      </p:sp>
      <p:sp>
        <p:nvSpPr>
          <p:cNvPr id="4" name="Content Placeholder 2"/>
          <p:cNvSpPr txBox="1">
            <a:spLocks/>
          </p:cNvSpPr>
          <p:nvPr/>
        </p:nvSpPr>
        <p:spPr>
          <a:xfrm>
            <a:off x="412124" y="2244953"/>
            <a:ext cx="11092488" cy="43013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500" dirty="0" smtClean="0">
                <a:solidFill>
                  <a:schemeClr val="bg1"/>
                </a:solidFill>
              </a:rPr>
              <a:t>Training and Placement Representatives (TPRs) of respective departments contacting various industries and companies in India and sending the student database to them and companies inviting them as per requirement. </a:t>
            </a:r>
          </a:p>
          <a:p>
            <a:pPr fontAlgn="base"/>
            <a:endParaRPr lang="en-US" sz="2500" dirty="0" smtClean="0">
              <a:solidFill>
                <a:schemeClr val="bg1"/>
              </a:solidFill>
            </a:endParaRPr>
          </a:p>
          <a:p>
            <a:pPr fontAlgn="base"/>
            <a:r>
              <a:rPr lang="en-US" sz="2500" dirty="0" smtClean="0">
                <a:solidFill>
                  <a:schemeClr val="bg1"/>
                </a:solidFill>
              </a:rPr>
              <a:t>Companies’ campus recruitment for internship through Personal Interviews (PI). This mode is very beneficial for getting a PPO (Pre Placement Offer) from the same company to join them later after </a:t>
            </a:r>
            <a:r>
              <a:rPr lang="en-US" sz="2500" dirty="0" err="1" smtClean="0">
                <a:solidFill>
                  <a:schemeClr val="bg1"/>
                </a:solidFill>
              </a:rPr>
              <a:t>B.Tech</a:t>
            </a:r>
            <a:r>
              <a:rPr lang="en-US" sz="2500" dirty="0" smtClean="0">
                <a:solidFill>
                  <a:schemeClr val="bg1"/>
                </a:solidFill>
              </a:rPr>
              <a:t>. </a:t>
            </a:r>
          </a:p>
          <a:p>
            <a:pPr fontAlgn="base"/>
            <a:endParaRPr lang="en-US" sz="2500" dirty="0" smtClean="0">
              <a:solidFill>
                <a:schemeClr val="bg1"/>
              </a:solidFill>
            </a:endParaRPr>
          </a:p>
          <a:p>
            <a:pPr fontAlgn="base"/>
            <a:r>
              <a:rPr lang="en-US" sz="2500" dirty="0" smtClean="0">
                <a:solidFill>
                  <a:schemeClr val="bg1"/>
                </a:solidFill>
              </a:rPr>
              <a:t>Students having contacts of officials concerned to some project work can directly approach them to get an offer for industrial training. </a:t>
            </a:r>
            <a:endParaRPr lang="en-US" sz="2500" dirty="0">
              <a:solidFill>
                <a:schemeClr val="bg1"/>
              </a:solidFill>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768699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2258075" y="1422598"/>
            <a:ext cx="8911687" cy="1280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0000"/>
                </a:solidFill>
                <a:latin typeface="Georgia" panose="02040502050405020303" pitchFamily="18" charset="0"/>
              </a:rPr>
              <a:t> </a:t>
            </a:r>
            <a:r>
              <a:rPr lang="en-US" sz="3200" b="1" i="1" u="sng" dirty="0" smtClean="0">
                <a:solidFill>
                  <a:srgbClr val="FFFF00"/>
                </a:solidFill>
                <a:latin typeface="Georgia" panose="02040502050405020303" pitchFamily="18" charset="0"/>
              </a:rPr>
              <a:t>Industrial Interns !! </a:t>
            </a:r>
            <a:endParaRPr lang="en-US" sz="3200" i="1" u="sng" dirty="0">
              <a:solidFill>
                <a:srgbClr val="FFFF00"/>
              </a:solidFill>
              <a:latin typeface="Georgia" panose="02040502050405020303" pitchFamily="18" charset="0"/>
            </a:endParaRPr>
          </a:p>
        </p:txBody>
      </p:sp>
      <p:sp>
        <p:nvSpPr>
          <p:cNvPr id="4" name="Content Placeholder 2"/>
          <p:cNvSpPr txBox="1">
            <a:spLocks/>
          </p:cNvSpPr>
          <p:nvPr/>
        </p:nvSpPr>
        <p:spPr>
          <a:xfrm>
            <a:off x="437882" y="2204711"/>
            <a:ext cx="11066730" cy="43013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500" dirty="0" smtClean="0">
                <a:solidFill>
                  <a:schemeClr val="bg1"/>
                </a:solidFill>
              </a:rPr>
              <a:t>Training and Placement Representatives (TPRs) of respective departments contacting various industries and companies in India and sending the student database to them and companies inviting them as per requirement. </a:t>
            </a:r>
          </a:p>
          <a:p>
            <a:pPr fontAlgn="base"/>
            <a:endParaRPr lang="en-US" sz="2500" dirty="0" smtClean="0">
              <a:solidFill>
                <a:schemeClr val="bg1"/>
              </a:solidFill>
            </a:endParaRPr>
          </a:p>
          <a:p>
            <a:pPr fontAlgn="base"/>
            <a:r>
              <a:rPr lang="en-US" sz="2500" dirty="0" smtClean="0">
                <a:solidFill>
                  <a:schemeClr val="bg1"/>
                </a:solidFill>
              </a:rPr>
              <a:t>Companies’ campus recruitment for internship through Personal Interviews (PI). This mode is very beneficial for getting a PPO (Pre Placement Offer) from the same company to join them later after </a:t>
            </a:r>
            <a:r>
              <a:rPr lang="en-US" sz="2500" dirty="0" err="1" smtClean="0">
                <a:solidFill>
                  <a:schemeClr val="bg1"/>
                </a:solidFill>
              </a:rPr>
              <a:t>B.Tech</a:t>
            </a:r>
            <a:r>
              <a:rPr lang="en-US" sz="2500" dirty="0" smtClean="0">
                <a:solidFill>
                  <a:schemeClr val="bg1"/>
                </a:solidFill>
              </a:rPr>
              <a:t>. </a:t>
            </a:r>
          </a:p>
          <a:p>
            <a:pPr fontAlgn="base"/>
            <a:endParaRPr lang="en-US" sz="2500" dirty="0" smtClean="0">
              <a:solidFill>
                <a:schemeClr val="bg1"/>
              </a:solidFill>
            </a:endParaRPr>
          </a:p>
          <a:p>
            <a:pPr fontAlgn="base"/>
            <a:r>
              <a:rPr lang="en-US" sz="2500" dirty="0" smtClean="0">
                <a:solidFill>
                  <a:schemeClr val="bg1"/>
                </a:solidFill>
              </a:rPr>
              <a:t>Students having contacts of officials concerned to some project work can directly approach them to get an offer for industrial training. </a:t>
            </a:r>
            <a:endParaRPr lang="en-US" sz="2500" dirty="0">
              <a:solidFill>
                <a:schemeClr val="bg1"/>
              </a:solidFill>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1005936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684984" y="855930"/>
            <a:ext cx="10822032" cy="128089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i="1" u="sng" dirty="0" smtClean="0">
                <a:solidFill>
                  <a:srgbClr val="FF0000"/>
                </a:solidFill>
                <a:latin typeface="Bell MT" panose="02020503060305020303" pitchFamily="18" charset="0"/>
              </a:rPr>
              <a:t>IIT Bombay !!</a:t>
            </a:r>
            <a:r>
              <a:rPr lang="en-US" sz="3500" dirty="0" smtClean="0">
                <a:latin typeface="Bell MT" panose="02020503060305020303" pitchFamily="18" charset="0"/>
              </a:rPr>
              <a:t/>
            </a:r>
            <a:br>
              <a:rPr lang="en-US" sz="3500" dirty="0" smtClean="0">
                <a:latin typeface="Bell MT" panose="02020503060305020303" pitchFamily="18" charset="0"/>
              </a:rPr>
            </a:br>
            <a:r>
              <a:rPr lang="en-US" sz="3500" dirty="0" smtClean="0">
                <a:solidFill>
                  <a:srgbClr val="FFFF00"/>
                </a:solidFill>
                <a:latin typeface="Bell MT" panose="02020503060305020303" pitchFamily="18" charset="0"/>
              </a:rPr>
              <a:t>Register for Summer Internships </a:t>
            </a:r>
            <a:r>
              <a:rPr lang="en-US" sz="3500" dirty="0" smtClean="0">
                <a:solidFill>
                  <a:srgbClr val="002060"/>
                </a:solidFill>
                <a:latin typeface="Bell MT" panose="02020503060305020303" pitchFamily="18" charset="0"/>
              </a:rPr>
              <a:t>(</a:t>
            </a:r>
            <a:r>
              <a:rPr lang="en-US" sz="3500" b="1" u="sng" dirty="0" smtClean="0">
                <a:solidFill>
                  <a:srgbClr val="FF0000"/>
                </a:solidFill>
                <a:latin typeface="Bell MT" panose="02020503060305020303" pitchFamily="18" charset="0"/>
              </a:rPr>
              <a:t>Specially for CSE</a:t>
            </a:r>
            <a:r>
              <a:rPr lang="en-US" sz="3500" dirty="0" smtClean="0">
                <a:solidFill>
                  <a:srgbClr val="002060"/>
                </a:solidFill>
                <a:latin typeface="Bell MT" panose="02020503060305020303" pitchFamily="18" charset="0"/>
              </a:rPr>
              <a:t>)</a:t>
            </a:r>
            <a:r>
              <a:rPr lang="en-US" sz="3500" dirty="0" smtClean="0">
                <a:latin typeface="Bell MT" panose="02020503060305020303" pitchFamily="18" charset="0"/>
              </a:rPr>
              <a:t/>
            </a:r>
            <a:br>
              <a:rPr lang="en-US" sz="3500" dirty="0" smtClean="0">
                <a:latin typeface="Bell MT" panose="02020503060305020303" pitchFamily="18" charset="0"/>
              </a:rPr>
            </a:br>
            <a:endParaRPr lang="en-US" sz="3500" dirty="0">
              <a:latin typeface="Bell MT" panose="02020503060305020303" pitchFamily="18" charset="0"/>
            </a:endParaRPr>
          </a:p>
        </p:txBody>
      </p:sp>
      <p:sp>
        <p:nvSpPr>
          <p:cNvPr id="4" name="Content Placeholder 2"/>
          <p:cNvSpPr txBox="1">
            <a:spLocks/>
          </p:cNvSpPr>
          <p:nvPr/>
        </p:nvSpPr>
        <p:spPr>
          <a:xfrm>
            <a:off x="682580" y="1803042"/>
            <a:ext cx="11165983" cy="50549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smtClean="0">
                <a:solidFill>
                  <a:schemeClr val="bg1"/>
                </a:solidFill>
              </a:rPr>
              <a:t>IIT Bombay is actively involved in central government’s ambitious National Virtual Library and Educational Services for Outreach at Scale (ESOS) projects.</a:t>
            </a:r>
          </a:p>
          <a:p>
            <a:pPr algn="just"/>
            <a:r>
              <a:rPr lang="en-US" sz="2200" dirty="0" smtClean="0">
                <a:solidFill>
                  <a:schemeClr val="bg1"/>
                </a:solidFill>
              </a:rPr>
              <a:t>In May-June 2018, around 73 interns worked on summer internship projects. Our internship projects develop useful software for our initiatives while simultaneously enabling the participants to fulfil summer internship requirements of their respective academic programs.</a:t>
            </a:r>
          </a:p>
          <a:p>
            <a:pPr marL="0" indent="0" algn="just">
              <a:buFont typeface="Arial" panose="020B0604020202020204" pitchFamily="34" charset="0"/>
              <a:buNone/>
            </a:pPr>
            <a:r>
              <a:rPr lang="en-US" b="1" i="1" dirty="0" smtClean="0">
                <a:solidFill>
                  <a:srgbClr val="FF0000"/>
                </a:solidFill>
                <a:latin typeface="Georgia" panose="02040502050405020303" pitchFamily="18" charset="0"/>
              </a:rPr>
              <a:t>Eligibility;</a:t>
            </a:r>
          </a:p>
          <a:p>
            <a:pPr algn="just"/>
            <a:r>
              <a:rPr lang="en-US" sz="2200" dirty="0" smtClean="0">
                <a:solidFill>
                  <a:schemeClr val="bg1"/>
                </a:solidFill>
                <a:latin typeface="Bell MT" panose="02020503060305020303" pitchFamily="18" charset="0"/>
              </a:rPr>
              <a:t>Apply for internship only if you are completing </a:t>
            </a:r>
            <a:r>
              <a:rPr lang="en-US" sz="2200" b="1" dirty="0" smtClean="0">
                <a:solidFill>
                  <a:srgbClr val="FF0000"/>
                </a:solidFill>
                <a:latin typeface="Bell MT" panose="02020503060305020303" pitchFamily="18" charset="0"/>
              </a:rPr>
              <a:t>3</a:t>
            </a:r>
            <a:r>
              <a:rPr lang="en-US" sz="2200" b="1" baseline="30000" dirty="0" smtClean="0">
                <a:solidFill>
                  <a:srgbClr val="FF0000"/>
                </a:solidFill>
                <a:latin typeface="Bell MT" panose="02020503060305020303" pitchFamily="18" charset="0"/>
              </a:rPr>
              <a:t>rd</a:t>
            </a:r>
            <a:r>
              <a:rPr lang="en-US" sz="2200" b="1" dirty="0" smtClean="0">
                <a:solidFill>
                  <a:schemeClr val="bg1"/>
                </a:solidFill>
                <a:latin typeface="Bell MT" panose="02020503060305020303" pitchFamily="18" charset="0"/>
              </a:rPr>
              <a:t> year</a:t>
            </a:r>
            <a:r>
              <a:rPr lang="en-US" sz="2200" dirty="0" smtClean="0">
                <a:solidFill>
                  <a:schemeClr val="bg1"/>
                </a:solidFill>
                <a:latin typeface="Bell MT" panose="02020503060305020303" pitchFamily="18" charset="0"/>
              </a:rPr>
              <a:t> in April/May of each year. Students completing </a:t>
            </a:r>
            <a:r>
              <a:rPr lang="en-US" sz="2200" b="1" dirty="0" smtClean="0">
                <a:solidFill>
                  <a:srgbClr val="FF0000"/>
                </a:solidFill>
                <a:latin typeface="Bell MT" panose="02020503060305020303" pitchFamily="18" charset="0"/>
              </a:rPr>
              <a:t>2</a:t>
            </a:r>
            <a:r>
              <a:rPr lang="en-US" sz="2200" b="1" baseline="30000" dirty="0" smtClean="0">
                <a:solidFill>
                  <a:srgbClr val="FF0000"/>
                </a:solidFill>
                <a:latin typeface="Bell MT" panose="02020503060305020303" pitchFamily="18" charset="0"/>
              </a:rPr>
              <a:t>nd</a:t>
            </a:r>
            <a:r>
              <a:rPr lang="en-US" sz="2200" b="1" dirty="0" smtClean="0">
                <a:solidFill>
                  <a:srgbClr val="FF0000"/>
                </a:solidFill>
                <a:latin typeface="Bell MT" panose="02020503060305020303" pitchFamily="18" charset="0"/>
              </a:rPr>
              <a:t> year</a:t>
            </a:r>
            <a:r>
              <a:rPr lang="en-US" sz="2200" dirty="0" smtClean="0">
                <a:solidFill>
                  <a:schemeClr val="bg1"/>
                </a:solidFill>
                <a:latin typeface="Bell MT" panose="02020503060305020303" pitchFamily="18" charset="0"/>
              </a:rPr>
              <a:t>, with exceptional academic performance and other achievements may also be considered.</a:t>
            </a:r>
          </a:p>
          <a:p>
            <a:pPr algn="just"/>
            <a:r>
              <a:rPr lang="en-US" dirty="0" smtClean="0">
                <a:solidFill>
                  <a:schemeClr val="accent4"/>
                </a:solidFill>
                <a:hlinkClick r:id="rId3"/>
              </a:rPr>
              <a:t>http://www.iitb.ac.in/en/education/research-internship</a:t>
            </a:r>
            <a:r>
              <a:rPr lang="en-US" dirty="0" smtClean="0">
                <a:solidFill>
                  <a:schemeClr val="accent4"/>
                </a:solidFill>
              </a:rPr>
              <a:t> , </a:t>
            </a:r>
            <a:r>
              <a:rPr lang="en-US" dirty="0" smtClean="0">
                <a:solidFill>
                  <a:schemeClr val="accent4"/>
                </a:solidFill>
                <a:hlinkClick r:id="rId4"/>
              </a:rPr>
              <a:t>http://www.iitb.ac.in/newacadhome/toTraining.jsp</a:t>
            </a:r>
            <a:r>
              <a:rPr lang="en-US" dirty="0" smtClean="0">
                <a:solidFill>
                  <a:schemeClr val="accent4"/>
                </a:solidFill>
              </a:rPr>
              <a:t> , </a:t>
            </a:r>
            <a:r>
              <a:rPr lang="en-US" dirty="0" smtClean="0">
                <a:solidFill>
                  <a:schemeClr val="accent4"/>
                </a:solidFill>
                <a:hlinkClick r:id="rId5"/>
              </a:rPr>
              <a:t>https://www.it.iitb.ac.in/summerinternship2019/register.html</a:t>
            </a:r>
            <a:r>
              <a:rPr lang="en-US" dirty="0" smtClean="0">
                <a:solidFill>
                  <a:schemeClr val="accent4"/>
                </a:solidFill>
              </a:rPr>
              <a:t> </a:t>
            </a:r>
            <a:endParaRPr lang="en-US" dirty="0">
              <a:solidFill>
                <a:schemeClr val="accent4"/>
              </a:solidFill>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206179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58"/>
            <a:ext cx="12192000" cy="6858000"/>
          </a:xfrm>
          <a:prstGeom prst="rect">
            <a:avLst/>
          </a:prstGeom>
        </p:spPr>
      </p:pic>
      <p:sp>
        <p:nvSpPr>
          <p:cNvPr id="3" name="Content Placeholder 2"/>
          <p:cNvSpPr txBox="1">
            <a:spLocks/>
          </p:cNvSpPr>
          <p:nvPr/>
        </p:nvSpPr>
        <p:spPr>
          <a:xfrm>
            <a:off x="1545463" y="1674252"/>
            <a:ext cx="9765964" cy="52415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solidFill>
                  <a:schemeClr val="bg1"/>
                </a:solidFill>
                <a:latin typeface="Bell MT" panose="02020503060305020303" pitchFamily="18" charset="0"/>
              </a:rPr>
              <a:t>SURGE </a:t>
            </a:r>
            <a:r>
              <a:rPr lang="en-US" sz="2500" dirty="0" err="1" smtClean="0">
                <a:solidFill>
                  <a:schemeClr val="bg1"/>
                </a:solidFill>
                <a:latin typeface="Bell MT" panose="02020503060305020303" pitchFamily="18" charset="0"/>
              </a:rPr>
              <a:t>Programme</a:t>
            </a:r>
            <a:r>
              <a:rPr lang="en-US" sz="2500" dirty="0" smtClean="0">
                <a:solidFill>
                  <a:schemeClr val="bg1"/>
                </a:solidFill>
                <a:latin typeface="Bell MT" panose="02020503060305020303" pitchFamily="18" charset="0"/>
              </a:rPr>
              <a:t>: IIT Kanpur (</a:t>
            </a:r>
            <a:r>
              <a:rPr lang="en-US" sz="2500" dirty="0" smtClean="0">
                <a:solidFill>
                  <a:schemeClr val="bg1"/>
                </a:solidFill>
                <a:latin typeface="Bell MT" panose="02020503060305020303" pitchFamily="18" charset="0"/>
                <a:hlinkClick r:id="rId3"/>
              </a:rPr>
              <a:t>http://surge.iitk.ac.in/</a:t>
            </a:r>
            <a:r>
              <a:rPr lang="en-US" sz="2500" dirty="0" smtClean="0">
                <a:solidFill>
                  <a:schemeClr val="bg1"/>
                </a:solidFill>
                <a:latin typeface="Bell MT" panose="02020503060305020303" pitchFamily="18" charset="0"/>
              </a:rPr>
              <a:t> )</a:t>
            </a:r>
          </a:p>
          <a:p>
            <a:r>
              <a:rPr lang="en-US" sz="2500" dirty="0" smtClean="0">
                <a:solidFill>
                  <a:schemeClr val="bg1"/>
                </a:solidFill>
                <a:latin typeface="Bell MT" panose="02020503060305020303" pitchFamily="18" charset="0"/>
              </a:rPr>
              <a:t>SPARK </a:t>
            </a:r>
            <a:r>
              <a:rPr lang="en-US" sz="2500" dirty="0" err="1" smtClean="0">
                <a:solidFill>
                  <a:schemeClr val="bg1"/>
                </a:solidFill>
                <a:latin typeface="Bell MT" panose="02020503060305020303" pitchFamily="18" charset="0"/>
              </a:rPr>
              <a:t>Programme</a:t>
            </a:r>
            <a:r>
              <a:rPr lang="en-US" sz="2500" dirty="0" smtClean="0">
                <a:solidFill>
                  <a:schemeClr val="bg1"/>
                </a:solidFill>
                <a:latin typeface="Bell MT" panose="02020503060305020303" pitchFamily="18" charset="0"/>
              </a:rPr>
              <a:t>, IIT </a:t>
            </a:r>
            <a:r>
              <a:rPr lang="en-US" sz="2500" dirty="0" err="1" smtClean="0">
                <a:solidFill>
                  <a:schemeClr val="bg1"/>
                </a:solidFill>
                <a:latin typeface="Bell MT" panose="02020503060305020303" pitchFamily="18" charset="0"/>
              </a:rPr>
              <a:t>Roorkee</a:t>
            </a:r>
            <a:r>
              <a:rPr lang="en-US" sz="2500" dirty="0" smtClean="0">
                <a:solidFill>
                  <a:schemeClr val="bg1"/>
                </a:solidFill>
                <a:latin typeface="Bell MT" panose="02020503060305020303" pitchFamily="18" charset="0"/>
              </a:rPr>
              <a:t> (</a:t>
            </a:r>
            <a:r>
              <a:rPr lang="en-US" sz="2500" dirty="0" smtClean="0">
                <a:solidFill>
                  <a:schemeClr val="bg1"/>
                </a:solidFill>
                <a:latin typeface="Bell MT" panose="02020503060305020303" pitchFamily="18" charset="0"/>
                <a:hlinkClick r:id="rId4"/>
              </a:rPr>
              <a:t>http://spark.iitr.ac.in/</a:t>
            </a:r>
            <a:r>
              <a:rPr lang="en-US" sz="2500" dirty="0" smtClean="0">
                <a:solidFill>
                  <a:schemeClr val="bg1"/>
                </a:solidFill>
                <a:latin typeface="Bell MT" panose="02020503060305020303" pitchFamily="18" charset="0"/>
              </a:rPr>
              <a:t> )</a:t>
            </a:r>
          </a:p>
          <a:p>
            <a:r>
              <a:rPr lang="en-US" sz="2500" dirty="0" smtClean="0">
                <a:solidFill>
                  <a:schemeClr val="bg1"/>
                </a:solidFill>
                <a:latin typeface="Bell MT" panose="02020503060305020303" pitchFamily="18" charset="0"/>
              </a:rPr>
              <a:t>IIT </a:t>
            </a:r>
            <a:r>
              <a:rPr lang="en-US" sz="2500" dirty="0" err="1" smtClean="0">
                <a:solidFill>
                  <a:schemeClr val="bg1"/>
                </a:solidFill>
                <a:latin typeface="Bell MT" panose="02020503060305020303" pitchFamily="18" charset="0"/>
              </a:rPr>
              <a:t>Bhuwaneshwar</a:t>
            </a:r>
            <a:r>
              <a:rPr lang="en-US" sz="2500" dirty="0" smtClean="0">
                <a:solidFill>
                  <a:schemeClr val="bg1"/>
                </a:solidFill>
                <a:latin typeface="Bell MT" panose="02020503060305020303" pitchFamily="18" charset="0"/>
              </a:rPr>
              <a:t> summer Internship (</a:t>
            </a:r>
            <a:r>
              <a:rPr lang="en-US" sz="2500" dirty="0" smtClean="0">
                <a:solidFill>
                  <a:schemeClr val="bg1"/>
                </a:solidFill>
                <a:latin typeface="Bell MT" panose="02020503060305020303" pitchFamily="18" charset="0"/>
                <a:hlinkClick r:id="rId5"/>
              </a:rPr>
              <a:t>http://webapps.iitbbs.ac.in/summer_internship-application/</a:t>
            </a:r>
            <a:r>
              <a:rPr lang="en-US" sz="2500" dirty="0" smtClean="0">
                <a:solidFill>
                  <a:schemeClr val="bg1"/>
                </a:solidFill>
                <a:latin typeface="Bell MT" panose="02020503060305020303" pitchFamily="18" charset="0"/>
              </a:rPr>
              <a:t> ) **</a:t>
            </a:r>
            <a:r>
              <a:rPr lang="en-US" dirty="0" smtClean="0">
                <a:solidFill>
                  <a:schemeClr val="bg1"/>
                </a:solidFill>
                <a:latin typeface="Bell MT" panose="02020503060305020303" pitchFamily="18" charset="0"/>
              </a:rPr>
              <a:t>last date </a:t>
            </a:r>
            <a:r>
              <a:rPr lang="en-US" dirty="0" smtClean="0">
                <a:solidFill>
                  <a:srgbClr val="FF0000"/>
                </a:solidFill>
                <a:latin typeface="Bell MT" panose="02020503060305020303" pitchFamily="18" charset="0"/>
              </a:rPr>
              <a:t>March 31</a:t>
            </a:r>
            <a:r>
              <a:rPr lang="en-US" baseline="30000" dirty="0" smtClean="0">
                <a:solidFill>
                  <a:srgbClr val="FF0000"/>
                </a:solidFill>
                <a:latin typeface="Bell MT" panose="02020503060305020303" pitchFamily="18" charset="0"/>
              </a:rPr>
              <a:t>st</a:t>
            </a:r>
            <a:r>
              <a:rPr lang="en-US" dirty="0" smtClean="0">
                <a:solidFill>
                  <a:srgbClr val="FF0000"/>
                </a:solidFill>
                <a:latin typeface="Bell MT" panose="02020503060305020303" pitchFamily="18" charset="0"/>
              </a:rPr>
              <a:t> </a:t>
            </a:r>
            <a:r>
              <a:rPr lang="en-US" dirty="0" smtClean="0">
                <a:solidFill>
                  <a:schemeClr val="bg1"/>
                </a:solidFill>
                <a:latin typeface="Bell MT" panose="02020503060305020303" pitchFamily="18" charset="0"/>
              </a:rPr>
              <a:t>,</a:t>
            </a:r>
          </a:p>
          <a:p>
            <a:r>
              <a:rPr lang="en-US" sz="2500" dirty="0" smtClean="0">
                <a:solidFill>
                  <a:schemeClr val="bg1"/>
                </a:solidFill>
                <a:latin typeface="Bell MT" panose="02020503060305020303" pitchFamily="18" charset="0"/>
              </a:rPr>
              <a:t>IIIT Delhi, Summer </a:t>
            </a:r>
            <a:r>
              <a:rPr lang="en-US" sz="2500" dirty="0" err="1" smtClean="0">
                <a:solidFill>
                  <a:schemeClr val="bg1"/>
                </a:solidFill>
                <a:latin typeface="Bell MT" panose="02020503060305020303" pitchFamily="18" charset="0"/>
              </a:rPr>
              <a:t>Insternship</a:t>
            </a:r>
            <a:r>
              <a:rPr lang="en-US" sz="2500" dirty="0" smtClean="0">
                <a:solidFill>
                  <a:schemeClr val="bg1"/>
                </a:solidFill>
                <a:latin typeface="Bell MT" panose="02020503060305020303" pitchFamily="18" charset="0"/>
              </a:rPr>
              <a:t> : (</a:t>
            </a:r>
            <a:r>
              <a:rPr lang="en-US" sz="2500" dirty="0" smtClean="0">
                <a:solidFill>
                  <a:schemeClr val="bg1"/>
                </a:solidFill>
                <a:latin typeface="Bell MT" panose="02020503060305020303" pitchFamily="18" charset="0"/>
                <a:hlinkClick r:id="rId6"/>
              </a:rPr>
              <a:t>https://www.iiitd.ac.in/placement/summer-internships</a:t>
            </a:r>
            <a:r>
              <a:rPr lang="en-US" sz="2500" dirty="0" smtClean="0">
                <a:solidFill>
                  <a:schemeClr val="bg1"/>
                </a:solidFill>
                <a:latin typeface="Bell MT" panose="02020503060305020303" pitchFamily="18" charset="0"/>
              </a:rPr>
              <a:t> ) **</a:t>
            </a:r>
            <a:r>
              <a:rPr lang="en-US" dirty="0" smtClean="0">
                <a:solidFill>
                  <a:schemeClr val="bg1"/>
                </a:solidFill>
                <a:latin typeface="Bell MT" panose="02020503060305020303" pitchFamily="18" charset="0"/>
              </a:rPr>
              <a:t>last date </a:t>
            </a:r>
            <a:r>
              <a:rPr lang="en-US" dirty="0">
                <a:solidFill>
                  <a:srgbClr val="FF0000"/>
                </a:solidFill>
                <a:latin typeface="Bell MT" panose="02020503060305020303" pitchFamily="18" charset="0"/>
              </a:rPr>
              <a:t>March 31st </a:t>
            </a:r>
            <a:r>
              <a:rPr lang="en-US" dirty="0" smtClean="0">
                <a:solidFill>
                  <a:schemeClr val="bg1"/>
                </a:solidFill>
                <a:latin typeface="Bell MT" panose="02020503060305020303" pitchFamily="18" charset="0"/>
              </a:rPr>
              <a:t>, </a:t>
            </a:r>
          </a:p>
          <a:p>
            <a:r>
              <a:rPr lang="en-US" sz="2500" dirty="0" smtClean="0">
                <a:solidFill>
                  <a:schemeClr val="bg1"/>
                </a:solidFill>
                <a:latin typeface="Bell MT" panose="02020503060305020303" pitchFamily="18" charset="0"/>
              </a:rPr>
              <a:t>Summer Fellowship </a:t>
            </a:r>
            <a:r>
              <a:rPr lang="en-US" sz="2500" dirty="0" err="1" smtClean="0">
                <a:solidFill>
                  <a:schemeClr val="bg1"/>
                </a:solidFill>
                <a:latin typeface="Bell MT" panose="02020503060305020303" pitchFamily="18" charset="0"/>
              </a:rPr>
              <a:t>Programme</a:t>
            </a:r>
            <a:r>
              <a:rPr lang="en-US" sz="2500" dirty="0" smtClean="0">
                <a:solidFill>
                  <a:schemeClr val="bg1"/>
                </a:solidFill>
                <a:latin typeface="Bell MT" panose="02020503060305020303" pitchFamily="18" charset="0"/>
              </a:rPr>
              <a:t>: IIT Madras, IIT Delhi, IIT Jodhpur, IIT </a:t>
            </a:r>
            <a:r>
              <a:rPr lang="en-US" sz="2500" dirty="0" err="1" smtClean="0">
                <a:solidFill>
                  <a:schemeClr val="bg1"/>
                </a:solidFill>
                <a:latin typeface="Bell MT" panose="02020503060305020303" pitchFamily="18" charset="0"/>
              </a:rPr>
              <a:t>Gandhinagar</a:t>
            </a:r>
            <a:r>
              <a:rPr lang="en-US" sz="2500" dirty="0" smtClean="0">
                <a:solidFill>
                  <a:schemeClr val="bg1"/>
                </a:solidFill>
                <a:latin typeface="Bell MT" panose="02020503060305020303" pitchFamily="18" charset="0"/>
              </a:rPr>
              <a:t>, IIT Guwahati etc.</a:t>
            </a:r>
            <a:endParaRPr lang="en-US" sz="2500" dirty="0">
              <a:solidFill>
                <a:schemeClr val="bg1"/>
              </a:solidFill>
              <a:latin typeface="Bell MT" panose="02020503060305020303" pitchFamily="18" charset="0"/>
            </a:endParaRPr>
          </a:p>
        </p:txBody>
      </p:sp>
      <p:sp>
        <p:nvSpPr>
          <p:cNvPr id="4" name="Rectangle 3"/>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490936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1717165" y="1190781"/>
            <a:ext cx="8911687" cy="12808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1" u="sng" dirty="0" smtClean="0">
                <a:solidFill>
                  <a:srgbClr val="FFFF00"/>
                </a:solidFill>
                <a:latin typeface="Georgia" panose="02040502050405020303" pitchFamily="18" charset="0"/>
              </a:rPr>
              <a:t>Foreign Internships !! </a:t>
            </a:r>
            <a:endParaRPr lang="en-US" sz="3200" b="1" i="1" u="sng" dirty="0">
              <a:solidFill>
                <a:srgbClr val="FFFF00"/>
              </a:solidFill>
              <a:latin typeface="Georgia" panose="02040502050405020303" pitchFamily="18" charset="0"/>
            </a:endParaRPr>
          </a:p>
        </p:txBody>
      </p:sp>
      <p:sp>
        <p:nvSpPr>
          <p:cNvPr id="4" name="Content Placeholder 2"/>
          <p:cNvSpPr txBox="1">
            <a:spLocks/>
          </p:cNvSpPr>
          <p:nvPr/>
        </p:nvSpPr>
        <p:spPr>
          <a:xfrm>
            <a:off x="940158" y="1831226"/>
            <a:ext cx="10564454" cy="44816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smtClean="0">
                <a:solidFill>
                  <a:schemeClr val="bg1">
                    <a:lumMod val="95000"/>
                  </a:schemeClr>
                </a:solidFill>
              </a:rPr>
              <a:t>Students can also proceed towards pursuing a summer internship at international level. There are so many programs available for this and a few out of them are listed below. It is recommended to visit their respective web sites for detailed information, eligibility, requirements and other details. </a:t>
            </a:r>
          </a:p>
          <a:p>
            <a:pPr fontAlgn="base"/>
            <a:r>
              <a:rPr lang="en-US" sz="2200" dirty="0" smtClean="0">
                <a:solidFill>
                  <a:schemeClr val="bg1">
                    <a:lumMod val="95000"/>
                  </a:schemeClr>
                </a:solidFill>
              </a:rPr>
              <a:t>DAAD – WISE (Germany) </a:t>
            </a:r>
            <a:r>
              <a:rPr lang="en-US" sz="2200" u="sng" dirty="0" smtClean="0">
                <a:solidFill>
                  <a:schemeClr val="bg1">
                    <a:lumMod val="95000"/>
                  </a:schemeClr>
                </a:solidFill>
                <a:hlinkClick r:id="rId3"/>
              </a:rPr>
              <a:t>https://www.daad.de/en/</a:t>
            </a:r>
            <a:r>
              <a:rPr lang="en-US" sz="2200" u="sng" dirty="0" smtClean="0">
                <a:solidFill>
                  <a:schemeClr val="bg1">
                    <a:lumMod val="95000"/>
                  </a:schemeClr>
                </a:solidFill>
              </a:rPr>
              <a:t> </a:t>
            </a:r>
            <a:endParaRPr lang="en-US" sz="2200" dirty="0" smtClean="0">
              <a:solidFill>
                <a:schemeClr val="bg1">
                  <a:lumMod val="95000"/>
                </a:schemeClr>
              </a:solidFill>
            </a:endParaRPr>
          </a:p>
          <a:p>
            <a:pPr fontAlgn="base"/>
            <a:r>
              <a:rPr lang="en-US" sz="2200" dirty="0" smtClean="0">
                <a:solidFill>
                  <a:schemeClr val="bg1">
                    <a:lumMod val="95000"/>
                  </a:schemeClr>
                </a:solidFill>
              </a:rPr>
              <a:t>Charpak Scholarship ( France ) </a:t>
            </a:r>
            <a:r>
              <a:rPr lang="en-US" sz="2200" u="sng" dirty="0" smtClean="0">
                <a:solidFill>
                  <a:schemeClr val="bg1">
                    <a:lumMod val="95000"/>
                  </a:schemeClr>
                </a:solidFill>
                <a:hlinkClick r:id="rId4"/>
              </a:rPr>
              <a:t>http://www.inde.campusfrance.org/en/</a:t>
            </a:r>
            <a:r>
              <a:rPr lang="en-US" sz="2200" u="sng" dirty="0" smtClean="0">
                <a:solidFill>
                  <a:schemeClr val="bg1">
                    <a:lumMod val="95000"/>
                  </a:schemeClr>
                </a:solidFill>
              </a:rPr>
              <a:t> </a:t>
            </a:r>
          </a:p>
          <a:p>
            <a:pPr fontAlgn="base"/>
            <a:r>
              <a:rPr lang="en-US" sz="2200" dirty="0" smtClean="0">
                <a:solidFill>
                  <a:schemeClr val="bg1">
                    <a:lumMod val="95000"/>
                  </a:schemeClr>
                </a:solidFill>
              </a:rPr>
              <a:t>Global Leadership Scholarship (Taiwan) </a:t>
            </a:r>
            <a:r>
              <a:rPr lang="en-US" sz="2200" u="sng" dirty="0" smtClean="0">
                <a:solidFill>
                  <a:schemeClr val="bg1">
                    <a:lumMod val="95000"/>
                  </a:schemeClr>
                </a:solidFill>
                <a:hlinkClick r:id="rId5"/>
              </a:rPr>
              <a:t>http://bel.uq.edu.au/bel-taiwan-scholarships</a:t>
            </a:r>
            <a:endParaRPr lang="en-US" sz="2200" u="sng" dirty="0" smtClean="0">
              <a:solidFill>
                <a:schemeClr val="bg1">
                  <a:lumMod val="95000"/>
                </a:schemeClr>
              </a:solidFill>
            </a:endParaRPr>
          </a:p>
          <a:p>
            <a:pPr fontAlgn="base"/>
            <a:r>
              <a:rPr lang="en-US" sz="2200" dirty="0" smtClean="0">
                <a:solidFill>
                  <a:schemeClr val="bg1">
                    <a:lumMod val="95000"/>
                  </a:schemeClr>
                </a:solidFill>
              </a:rPr>
              <a:t>MITACS </a:t>
            </a:r>
            <a:r>
              <a:rPr lang="en-US" sz="2200" dirty="0" err="1" smtClean="0">
                <a:solidFill>
                  <a:schemeClr val="bg1">
                    <a:lumMod val="95000"/>
                  </a:schemeClr>
                </a:solidFill>
              </a:rPr>
              <a:t>Globalink</a:t>
            </a:r>
            <a:r>
              <a:rPr lang="en-US" sz="2200" dirty="0" smtClean="0">
                <a:solidFill>
                  <a:schemeClr val="bg1">
                    <a:lumMod val="95000"/>
                  </a:schemeClr>
                </a:solidFill>
              </a:rPr>
              <a:t> (Canada) </a:t>
            </a:r>
            <a:r>
              <a:rPr lang="en-US" sz="2200" u="sng" dirty="0" smtClean="0">
                <a:solidFill>
                  <a:schemeClr val="bg1">
                    <a:lumMod val="95000"/>
                  </a:schemeClr>
                </a:solidFill>
                <a:hlinkClick r:id="rId6"/>
              </a:rPr>
              <a:t>http://www.mitacs.ca/globalink</a:t>
            </a:r>
            <a:endParaRPr lang="en-US" sz="2200" u="sng" dirty="0" smtClean="0">
              <a:solidFill>
                <a:schemeClr val="bg1">
                  <a:lumMod val="95000"/>
                </a:schemeClr>
              </a:solidFill>
            </a:endParaRPr>
          </a:p>
          <a:p>
            <a:pPr fontAlgn="base"/>
            <a:r>
              <a:rPr lang="en-US" sz="2200" dirty="0" smtClean="0">
                <a:solidFill>
                  <a:schemeClr val="bg1">
                    <a:lumMod val="95000"/>
                  </a:schemeClr>
                </a:solidFill>
              </a:rPr>
              <a:t>Viterbi-India Internship Program (USA) </a:t>
            </a:r>
            <a:r>
              <a:rPr lang="en-US" sz="2200" u="sng" dirty="0" smtClean="0">
                <a:solidFill>
                  <a:schemeClr val="bg1">
                    <a:lumMod val="95000"/>
                  </a:schemeClr>
                </a:solidFill>
                <a:hlinkClick r:id="rId7"/>
              </a:rPr>
              <a:t>http://viterbi.usc.edu/students/summerinternship/viterbi-indiaprogram.htm</a:t>
            </a:r>
            <a:r>
              <a:rPr lang="en-US" sz="2200" dirty="0" smtClean="0">
                <a:solidFill>
                  <a:schemeClr val="bg1">
                    <a:lumMod val="95000"/>
                  </a:schemeClr>
                </a:solidFill>
                <a:hlinkClick r:id="rId7"/>
              </a:rPr>
              <a:t> </a:t>
            </a:r>
            <a:endParaRPr lang="en-US" sz="2200" dirty="0" smtClean="0">
              <a:solidFill>
                <a:schemeClr val="bg1">
                  <a:lumMod val="95000"/>
                </a:schemeClr>
              </a:solidFill>
            </a:endParaRPr>
          </a:p>
          <a:p>
            <a:pPr marL="0" indent="0" fontAlgn="base">
              <a:buFont typeface="Arial" panose="020B0604020202020204" pitchFamily="34" charset="0"/>
              <a:buNone/>
            </a:pPr>
            <a:r>
              <a:rPr lang="en-US" u="sng" dirty="0" smtClean="0">
                <a:solidFill>
                  <a:srgbClr val="FF0000"/>
                </a:solidFill>
                <a:latin typeface="Bell MT" panose="02020503060305020303" pitchFamily="18" charset="0"/>
              </a:rPr>
              <a:t>** It is recommended to visit their respective web sites for detailed information, eligibility, requirements and other details. </a:t>
            </a:r>
          </a:p>
          <a:p>
            <a:pPr marL="0" indent="0">
              <a:buFont typeface="Arial" panose="020B0604020202020204" pitchFamily="34" charset="0"/>
              <a:buNone/>
            </a:pPr>
            <a:endParaRPr lang="en-US" sz="2200" dirty="0">
              <a:latin typeface="Bell MT" panose="02020503060305020303" pitchFamily="18" charset="0"/>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423210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Group 2"/>
          <p:cNvGrpSpPr/>
          <p:nvPr/>
        </p:nvGrpSpPr>
        <p:grpSpPr>
          <a:xfrm>
            <a:off x="3284475" y="1416678"/>
            <a:ext cx="6979987" cy="5622910"/>
            <a:chOff x="-2920" y="0"/>
            <a:chExt cx="7017079" cy="6036564"/>
          </a:xfrm>
        </p:grpSpPr>
        <p:pic>
          <p:nvPicPr>
            <p:cNvPr id="4" name="Picture 3"/>
            <p:cNvPicPr/>
            <p:nvPr/>
          </p:nvPicPr>
          <p:blipFill>
            <a:blip r:embed="rId3"/>
            <a:stretch>
              <a:fillRect/>
            </a:stretch>
          </p:blipFill>
          <p:spPr>
            <a:xfrm>
              <a:off x="0" y="0"/>
              <a:ext cx="704088" cy="996696"/>
            </a:xfrm>
            <a:prstGeom prst="rect">
              <a:avLst/>
            </a:prstGeom>
          </p:spPr>
        </p:pic>
        <p:sp>
          <p:nvSpPr>
            <p:cNvPr id="5" name="Rectangle 4"/>
            <p:cNvSpPr/>
            <p:nvPr/>
          </p:nvSpPr>
          <p:spPr>
            <a:xfrm>
              <a:off x="92659" y="410337"/>
              <a:ext cx="689660"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FFFFFF"/>
                  </a:solidFill>
                  <a:effectLst/>
                  <a:latin typeface="Calibri" panose="020F0502020204030204" pitchFamily="34" charset="0"/>
                  <a:ea typeface="Calibri" panose="020F0502020204030204" pitchFamily="34" charset="0"/>
                </a:rPr>
                <a:t>Search</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6" name="Picture 5"/>
            <p:cNvPicPr/>
            <p:nvPr/>
          </p:nvPicPr>
          <p:blipFill>
            <a:blip r:embed="rId4"/>
            <a:stretch>
              <a:fillRect/>
            </a:stretch>
          </p:blipFill>
          <p:spPr>
            <a:xfrm>
              <a:off x="678180" y="0"/>
              <a:ext cx="4939285" cy="656844"/>
            </a:xfrm>
            <a:prstGeom prst="rect">
              <a:avLst/>
            </a:prstGeom>
          </p:spPr>
        </p:pic>
        <p:sp>
          <p:nvSpPr>
            <p:cNvPr id="7" name="Rectangle 6"/>
            <p:cNvSpPr/>
            <p:nvPr/>
          </p:nvSpPr>
          <p:spPr>
            <a:xfrm>
              <a:off x="798322" y="118364"/>
              <a:ext cx="126176"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8" name="Rectangle 7"/>
            <p:cNvSpPr/>
            <p:nvPr/>
          </p:nvSpPr>
          <p:spPr>
            <a:xfrm>
              <a:off x="912622" y="118364"/>
              <a:ext cx="5560602"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Search For Professors working in your field of interest. </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9" name="Rectangle 8"/>
            <p:cNvSpPr/>
            <p:nvPr/>
          </p:nvSpPr>
          <p:spPr>
            <a:xfrm>
              <a:off x="798322" y="362458"/>
              <a:ext cx="126176"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10" name="Rectangle 9"/>
            <p:cNvSpPr/>
            <p:nvPr/>
          </p:nvSpPr>
          <p:spPr>
            <a:xfrm>
              <a:off x="912622" y="362458"/>
              <a:ext cx="3188599"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Make a database of their email</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3305810" y="362458"/>
              <a:ext cx="77530"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363722" y="362458"/>
              <a:ext cx="1720602"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ids and contacts. </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13" name="Picture 12"/>
            <p:cNvPicPr/>
            <p:nvPr/>
          </p:nvPicPr>
          <p:blipFill>
            <a:blip r:embed="rId5"/>
            <a:stretch>
              <a:fillRect/>
            </a:stretch>
          </p:blipFill>
          <p:spPr>
            <a:xfrm>
              <a:off x="0" y="850392"/>
              <a:ext cx="704088" cy="996696"/>
            </a:xfrm>
            <a:prstGeom prst="rect">
              <a:avLst/>
            </a:prstGeom>
          </p:spPr>
        </p:pic>
        <p:sp>
          <p:nvSpPr>
            <p:cNvPr id="14" name="Rectangle 13"/>
            <p:cNvSpPr/>
            <p:nvPr/>
          </p:nvSpPr>
          <p:spPr>
            <a:xfrm>
              <a:off x="156667" y="1260729"/>
              <a:ext cx="520919"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FFFFFF"/>
                  </a:solidFill>
                  <a:effectLst/>
                  <a:latin typeface="Calibri" panose="020F0502020204030204" pitchFamily="34" charset="0"/>
                  <a:ea typeface="Calibri" panose="020F0502020204030204" pitchFamily="34" charset="0"/>
                </a:rPr>
                <a:t>Draft</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15" name="Picture 14"/>
            <p:cNvPicPr/>
            <p:nvPr/>
          </p:nvPicPr>
          <p:blipFill>
            <a:blip r:embed="rId4"/>
            <a:stretch>
              <a:fillRect/>
            </a:stretch>
          </p:blipFill>
          <p:spPr>
            <a:xfrm>
              <a:off x="678180" y="851916"/>
              <a:ext cx="4939285" cy="655320"/>
            </a:xfrm>
            <a:prstGeom prst="rect">
              <a:avLst/>
            </a:prstGeom>
          </p:spPr>
        </p:pic>
        <p:sp>
          <p:nvSpPr>
            <p:cNvPr id="16" name="Rectangle 15"/>
            <p:cNvSpPr/>
            <p:nvPr/>
          </p:nvSpPr>
          <p:spPr>
            <a:xfrm>
              <a:off x="798322" y="969010"/>
              <a:ext cx="126176"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17" name="Rectangle 16"/>
            <p:cNvSpPr/>
            <p:nvPr/>
          </p:nvSpPr>
          <p:spPr>
            <a:xfrm>
              <a:off x="912622" y="969010"/>
              <a:ext cx="3400919"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Prepare your cover letter and CV. </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18" name="Rectangle 17"/>
            <p:cNvSpPr/>
            <p:nvPr/>
          </p:nvSpPr>
          <p:spPr>
            <a:xfrm>
              <a:off x="798322" y="1212850"/>
              <a:ext cx="126176"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19" name="Rectangle 18"/>
            <p:cNvSpPr/>
            <p:nvPr/>
          </p:nvSpPr>
          <p:spPr>
            <a:xfrm>
              <a:off x="912622" y="1212850"/>
              <a:ext cx="4036105"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Keep in mind the interests of professor. </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20" name="Picture 19"/>
            <p:cNvPicPr/>
            <p:nvPr/>
          </p:nvPicPr>
          <p:blipFill>
            <a:blip r:embed="rId6"/>
            <a:stretch>
              <a:fillRect/>
            </a:stretch>
          </p:blipFill>
          <p:spPr>
            <a:xfrm>
              <a:off x="-2920" y="1698117"/>
              <a:ext cx="708025" cy="1000125"/>
            </a:xfrm>
            <a:prstGeom prst="rect">
              <a:avLst/>
            </a:prstGeom>
          </p:spPr>
        </p:pic>
        <p:sp>
          <p:nvSpPr>
            <p:cNvPr id="21" name="Rectangle 20"/>
            <p:cNvSpPr/>
            <p:nvPr/>
          </p:nvSpPr>
          <p:spPr>
            <a:xfrm>
              <a:off x="181051" y="2110893"/>
              <a:ext cx="456201" cy="258479"/>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FFFFFF"/>
                  </a:solidFill>
                  <a:effectLst/>
                  <a:latin typeface="Calibri" panose="020F0502020204030204" pitchFamily="34" charset="0"/>
                  <a:ea typeface="Calibri" panose="020F0502020204030204" pitchFamily="34" charset="0"/>
                </a:rPr>
                <a:t>Mail</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22" name="Picture 21"/>
            <p:cNvPicPr/>
            <p:nvPr/>
          </p:nvPicPr>
          <p:blipFill>
            <a:blip r:embed="rId7"/>
            <a:stretch>
              <a:fillRect/>
            </a:stretch>
          </p:blipFill>
          <p:spPr>
            <a:xfrm>
              <a:off x="676529" y="1698117"/>
              <a:ext cx="4940300" cy="660400"/>
            </a:xfrm>
            <a:prstGeom prst="rect">
              <a:avLst/>
            </a:prstGeom>
          </p:spPr>
        </p:pic>
        <p:sp>
          <p:nvSpPr>
            <p:cNvPr id="23" name="Rectangle 22"/>
            <p:cNvSpPr/>
            <p:nvPr/>
          </p:nvSpPr>
          <p:spPr>
            <a:xfrm>
              <a:off x="798322" y="1819402"/>
              <a:ext cx="126176"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24" name="Rectangle 23"/>
            <p:cNvSpPr/>
            <p:nvPr/>
          </p:nvSpPr>
          <p:spPr>
            <a:xfrm>
              <a:off x="912622" y="1819402"/>
              <a:ext cx="4679146"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Send your research proposal to the professor. </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25" name="Rectangle 24"/>
            <p:cNvSpPr/>
            <p:nvPr/>
          </p:nvSpPr>
          <p:spPr>
            <a:xfrm>
              <a:off x="798322" y="2063013"/>
              <a:ext cx="126378" cy="258479"/>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26" name="Rectangle 25"/>
            <p:cNvSpPr/>
            <p:nvPr/>
          </p:nvSpPr>
          <p:spPr>
            <a:xfrm>
              <a:off x="912622" y="2063013"/>
              <a:ext cx="6066636" cy="258479"/>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Always send individually, and keep in mind time difference. </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27" name="Picture 26"/>
            <p:cNvPicPr/>
            <p:nvPr/>
          </p:nvPicPr>
          <p:blipFill>
            <a:blip r:embed="rId8"/>
            <a:stretch>
              <a:fillRect/>
            </a:stretch>
          </p:blipFill>
          <p:spPr>
            <a:xfrm>
              <a:off x="0" y="2552701"/>
              <a:ext cx="704088" cy="995172"/>
            </a:xfrm>
            <a:prstGeom prst="rect">
              <a:avLst/>
            </a:prstGeom>
          </p:spPr>
        </p:pic>
        <p:sp>
          <p:nvSpPr>
            <p:cNvPr id="28" name="Rectangle 27"/>
            <p:cNvSpPr/>
            <p:nvPr/>
          </p:nvSpPr>
          <p:spPr>
            <a:xfrm>
              <a:off x="170688" y="2961767"/>
              <a:ext cx="481900"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FFFFFF"/>
                  </a:solidFill>
                  <a:effectLst/>
                  <a:latin typeface="Calibri" panose="020F0502020204030204" pitchFamily="34" charset="0"/>
                  <a:ea typeface="Calibri" panose="020F0502020204030204" pitchFamily="34" charset="0"/>
                </a:rPr>
                <a:t>Wait</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29" name="Picture 28"/>
            <p:cNvPicPr/>
            <p:nvPr/>
          </p:nvPicPr>
          <p:blipFill>
            <a:blip r:embed="rId4"/>
            <a:stretch>
              <a:fillRect/>
            </a:stretch>
          </p:blipFill>
          <p:spPr>
            <a:xfrm>
              <a:off x="678180" y="2552701"/>
              <a:ext cx="4939285" cy="655320"/>
            </a:xfrm>
            <a:prstGeom prst="rect">
              <a:avLst/>
            </a:prstGeom>
          </p:spPr>
        </p:pic>
        <p:sp>
          <p:nvSpPr>
            <p:cNvPr id="30" name="Rectangle 29"/>
            <p:cNvSpPr/>
            <p:nvPr/>
          </p:nvSpPr>
          <p:spPr>
            <a:xfrm>
              <a:off x="798322" y="2687448"/>
              <a:ext cx="126176"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31" name="Rectangle 30"/>
            <p:cNvSpPr/>
            <p:nvPr/>
          </p:nvSpPr>
          <p:spPr>
            <a:xfrm>
              <a:off x="912622" y="2687448"/>
              <a:ext cx="6101537"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Keep trying the above by mailing to different professors, till </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32" name="Rectangle 31"/>
            <p:cNvSpPr/>
            <p:nvPr/>
          </p:nvSpPr>
          <p:spPr>
            <a:xfrm>
              <a:off x="912622" y="2896235"/>
              <a:ext cx="4122249"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you get acceptance and invitation letter. </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33" name="Picture 32"/>
            <p:cNvPicPr/>
            <p:nvPr/>
          </p:nvPicPr>
          <p:blipFill>
            <a:blip r:embed="rId9"/>
            <a:stretch>
              <a:fillRect/>
            </a:stretch>
          </p:blipFill>
          <p:spPr>
            <a:xfrm>
              <a:off x="0" y="3403092"/>
              <a:ext cx="704088" cy="995172"/>
            </a:xfrm>
            <a:prstGeom prst="rect">
              <a:avLst/>
            </a:prstGeom>
          </p:spPr>
        </p:pic>
        <p:sp>
          <p:nvSpPr>
            <p:cNvPr id="34" name="Rectangle 33"/>
            <p:cNvSpPr/>
            <p:nvPr/>
          </p:nvSpPr>
          <p:spPr>
            <a:xfrm>
              <a:off x="40843" y="3812159"/>
              <a:ext cx="827997"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FFFFFF"/>
                  </a:solidFill>
                  <a:effectLst/>
                  <a:latin typeface="Calibri" panose="020F0502020204030204" pitchFamily="34" charset="0"/>
                  <a:ea typeface="Calibri" panose="020F0502020204030204" pitchFamily="34" charset="0"/>
                </a:rPr>
                <a:t>Funding </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35" name="Picture 34"/>
            <p:cNvPicPr/>
            <p:nvPr/>
          </p:nvPicPr>
          <p:blipFill>
            <a:blip r:embed="rId4"/>
            <a:stretch>
              <a:fillRect/>
            </a:stretch>
          </p:blipFill>
          <p:spPr>
            <a:xfrm>
              <a:off x="678180" y="3403092"/>
              <a:ext cx="4939285" cy="655320"/>
            </a:xfrm>
            <a:prstGeom prst="rect">
              <a:avLst/>
            </a:prstGeom>
          </p:spPr>
        </p:pic>
        <p:sp>
          <p:nvSpPr>
            <p:cNvPr id="36" name="Rectangle 35"/>
            <p:cNvSpPr/>
            <p:nvPr/>
          </p:nvSpPr>
          <p:spPr>
            <a:xfrm>
              <a:off x="798322" y="3642741"/>
              <a:ext cx="126176"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t>
              </a:r>
              <a:endParaRPr lang="en-US" sz="1600">
                <a:solidFill>
                  <a:srgbClr val="000000"/>
                </a:solidFill>
                <a:effectLst/>
                <a:latin typeface="Times New Roman" panose="02020603050405020304" pitchFamily="18" charset="0"/>
                <a:ea typeface="Times New Roman" panose="02020603050405020304" pitchFamily="18" charset="0"/>
              </a:endParaRPr>
            </a:p>
          </p:txBody>
        </p:sp>
        <p:sp>
          <p:nvSpPr>
            <p:cNvPr id="37" name="Rectangle 36"/>
            <p:cNvSpPr/>
            <p:nvPr/>
          </p:nvSpPr>
          <p:spPr>
            <a:xfrm>
              <a:off x="912622" y="3642741"/>
              <a:ext cx="5916580" cy="258066"/>
            </a:xfrm>
            <a:prstGeom prst="rect">
              <a:avLst/>
            </a:prstGeom>
            <a:ln>
              <a:noFill/>
            </a:ln>
          </p:spPr>
          <p:txBody>
            <a:bodyPr lIns="0" tIns="0" rIns="0" bIns="0" rtlCol="0">
              <a:noAutofit/>
            </a:bodyPr>
            <a:lstStyle/>
            <a:p>
              <a:pPr marL="0" marR="0" indent="0" algn="l">
                <a:lnSpc>
                  <a:spcPct val="115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rPr>
                <a:t>After Getting Acceptance ask for scholarship and funding. </a:t>
              </a:r>
              <a:endParaRPr lang="en-US" sz="1600">
                <a:solidFill>
                  <a:srgbClr val="000000"/>
                </a:solidFill>
                <a:effectLst/>
                <a:latin typeface="Times New Roman" panose="02020603050405020304" pitchFamily="18" charset="0"/>
                <a:ea typeface="Times New Roman" panose="02020603050405020304" pitchFamily="18" charset="0"/>
              </a:endParaRPr>
            </a:p>
          </p:txBody>
        </p:sp>
        <p:pic>
          <p:nvPicPr>
            <p:cNvPr id="38" name="Picture 37"/>
            <p:cNvPicPr/>
            <p:nvPr/>
          </p:nvPicPr>
          <p:blipFill>
            <a:blip r:embed="rId10"/>
            <a:stretch>
              <a:fillRect/>
            </a:stretch>
          </p:blipFill>
          <p:spPr>
            <a:xfrm>
              <a:off x="818388" y="4043172"/>
              <a:ext cx="3493009" cy="1993392"/>
            </a:xfrm>
            <a:prstGeom prst="rect">
              <a:avLst/>
            </a:prstGeom>
          </p:spPr>
        </p:pic>
      </p:grpSp>
      <p:sp>
        <p:nvSpPr>
          <p:cNvPr id="39" name="Rectangle 38"/>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748982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3"/>
          <p:cNvSpPr>
            <a:spLocks noGrp="1"/>
          </p:cNvSpPr>
          <p:nvPr>
            <p:ph type="sldNum" sz="quarter" idx="12"/>
          </p:nvPr>
        </p:nvSpPr>
        <p:spPr>
          <a:xfrm>
            <a:off x="8546205" y="6311875"/>
            <a:ext cx="2850976" cy="319447"/>
          </a:xfrm>
        </p:spPr>
        <p:txBody>
          <a:bodyPr/>
          <a:lstStyle/>
          <a:p>
            <a:pPr>
              <a:defRPr/>
            </a:pPr>
            <a:fld id="{9C6F1136-73DB-4DD1-BA7D-52CD7B36D766}" type="slidenum">
              <a:rPr lang="en-US"/>
              <a:pPr>
                <a:defRPr/>
              </a:pPr>
              <a:t>2</a:t>
            </a:fld>
            <a:endParaRPr lang="en-US"/>
          </a:p>
        </p:txBody>
      </p:sp>
      <p:sp>
        <p:nvSpPr>
          <p:cNvPr id="4" name="Rectangle 3"/>
          <p:cNvSpPr>
            <a:spLocks noChangeArrowheads="1"/>
          </p:cNvSpPr>
          <p:nvPr/>
        </p:nvSpPr>
        <p:spPr bwMode="auto">
          <a:xfrm>
            <a:off x="1764404" y="4468968"/>
            <a:ext cx="9028091" cy="1133341"/>
          </a:xfrm>
          <a:prstGeom prst="rect">
            <a:avLst/>
          </a:prstGeom>
          <a:noFill/>
          <a:ln w="9525">
            <a:noFill/>
            <a:miter lim="800000"/>
            <a:headEnd/>
            <a:tailEnd/>
          </a:ln>
        </p:spPr>
        <p:txBody>
          <a:bodyPr anchor="ctr"/>
          <a:lstStyle/>
          <a:p>
            <a:pPr algn="ctr"/>
            <a:r>
              <a:rPr lang="en-US" altLang="en-US" sz="3000" b="1" dirty="0">
                <a:solidFill>
                  <a:schemeClr val="bg1"/>
                </a:solidFill>
                <a:latin typeface="Bookman Old Style" pitchFamily="18" charset="0"/>
              </a:rPr>
              <a:t>Origin of the Universe, Approx. 13.8 billion years</a:t>
            </a:r>
          </a:p>
        </p:txBody>
      </p:sp>
      <p:pic>
        <p:nvPicPr>
          <p:cNvPr id="5" name="Picture 4" descr="m31"/>
          <p:cNvPicPr>
            <a:picLocks noChangeAspect="1" noChangeArrowheads="1"/>
          </p:cNvPicPr>
          <p:nvPr/>
        </p:nvPicPr>
        <p:blipFill>
          <a:blip r:embed="rId3"/>
          <a:srcRect/>
          <a:stretch>
            <a:fillRect/>
          </a:stretch>
        </p:blipFill>
        <p:spPr bwMode="auto">
          <a:xfrm>
            <a:off x="1764404" y="1279931"/>
            <a:ext cx="2591947" cy="3066687"/>
          </a:xfrm>
          <a:prstGeom prst="rect">
            <a:avLst/>
          </a:prstGeom>
          <a:noFill/>
          <a:ln w="9525">
            <a:noFill/>
            <a:miter lim="800000"/>
            <a:headEnd/>
            <a:tailEnd/>
          </a:ln>
        </p:spPr>
      </p:pic>
      <p:sp>
        <p:nvSpPr>
          <p:cNvPr id="6" name="Rectangle 5"/>
          <p:cNvSpPr>
            <a:spLocks noChangeArrowheads="1"/>
          </p:cNvSpPr>
          <p:nvPr/>
        </p:nvSpPr>
        <p:spPr bwMode="auto">
          <a:xfrm>
            <a:off x="2057117" y="5602309"/>
            <a:ext cx="8077766" cy="1133341"/>
          </a:xfrm>
          <a:prstGeom prst="rect">
            <a:avLst/>
          </a:prstGeom>
          <a:noFill/>
          <a:ln w="9525">
            <a:noFill/>
            <a:miter lim="800000"/>
            <a:headEnd/>
            <a:tailEnd/>
          </a:ln>
        </p:spPr>
        <p:txBody>
          <a:bodyPr/>
          <a:lstStyle/>
          <a:p>
            <a:pPr algn="ctr">
              <a:spcBef>
                <a:spcPct val="20000"/>
              </a:spcBef>
            </a:pPr>
            <a:r>
              <a:rPr lang="en-US" altLang="en-US" sz="2500" b="1" dirty="0" smtClean="0">
                <a:solidFill>
                  <a:srgbClr val="FFFF00"/>
                </a:solidFill>
                <a:latin typeface="Bookman Old Style" pitchFamily="18" charset="0"/>
              </a:rPr>
              <a:t>Big </a:t>
            </a:r>
            <a:r>
              <a:rPr lang="en-US" altLang="en-US" sz="2500" b="1" dirty="0">
                <a:solidFill>
                  <a:srgbClr val="FFFF00"/>
                </a:solidFill>
                <a:latin typeface="Bookman Old Style" pitchFamily="18" charset="0"/>
              </a:rPr>
              <a:t>Bang  Bit Bang </a:t>
            </a:r>
          </a:p>
          <a:p>
            <a:pPr lvl="1" algn="ctr">
              <a:spcBef>
                <a:spcPct val="20000"/>
              </a:spcBef>
            </a:pPr>
            <a:r>
              <a:rPr lang="en-US" altLang="en-US" sz="2800" b="1" dirty="0">
                <a:latin typeface="Bookman Old Style" pitchFamily="18" charset="0"/>
              </a:rPr>
              <a:t> </a:t>
            </a:r>
          </a:p>
        </p:txBody>
      </p:sp>
      <p:pic>
        <p:nvPicPr>
          <p:cNvPr id="7" name="Picture 6"/>
          <p:cNvPicPr>
            <a:picLocks noChangeAspect="1" noChangeArrowheads="1"/>
          </p:cNvPicPr>
          <p:nvPr/>
        </p:nvPicPr>
        <p:blipFill>
          <a:blip r:embed="rId4"/>
          <a:srcRect/>
          <a:stretch>
            <a:fillRect/>
          </a:stretch>
        </p:blipFill>
        <p:spPr bwMode="auto">
          <a:xfrm>
            <a:off x="6096000" y="1346598"/>
            <a:ext cx="4751627" cy="3000020"/>
          </a:xfrm>
          <a:prstGeom prst="rect">
            <a:avLst/>
          </a:prstGeom>
          <a:noFill/>
          <a:ln w="9525">
            <a:noFill/>
            <a:miter lim="800000"/>
            <a:headEnd/>
            <a:tailEnd/>
          </a:ln>
        </p:spPr>
      </p:pic>
      <p:sp>
        <p:nvSpPr>
          <p:cNvPr id="8" name="Rectangle 7"/>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53252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500"/>
                                        <p:tgtEl>
                                          <p:spTgt spid="5"/>
                                        </p:tgtEl>
                                      </p:cBhvr>
                                    </p:animEffect>
                                  </p:childTnLst>
                                </p:cTn>
                              </p:par>
                            </p:childTnLst>
                          </p:cTn>
                        </p:par>
                        <p:par>
                          <p:cTn id="8" fill="hold">
                            <p:stCondLst>
                              <p:cond delay="500"/>
                            </p:stCondLst>
                            <p:childTnLst>
                              <p:par>
                                <p:cTn id="9" presetID="8" presetClass="entr" presetSubtype="3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amond(out)">
                                      <p:cBhvr>
                                        <p:cTn id="11" dur="500"/>
                                        <p:tgtEl>
                                          <p:spTgt spid="7"/>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1105437" y="1122380"/>
            <a:ext cx="9981126" cy="12808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1" u="sng" dirty="0" smtClean="0">
                <a:solidFill>
                  <a:srgbClr val="FFFF00"/>
                </a:solidFill>
                <a:latin typeface="Georgia" panose="02040502050405020303" pitchFamily="18" charset="0"/>
              </a:rPr>
              <a:t>Important points for application procedure:- </a:t>
            </a:r>
            <a:endParaRPr lang="en-US" sz="3200" b="1" i="1" u="sng" dirty="0">
              <a:solidFill>
                <a:srgbClr val="FFFF00"/>
              </a:solidFill>
              <a:latin typeface="Georgia" panose="02040502050405020303" pitchFamily="18" charset="0"/>
            </a:endParaRPr>
          </a:p>
        </p:txBody>
      </p:sp>
      <p:sp>
        <p:nvSpPr>
          <p:cNvPr id="4" name="Content Placeholder 2"/>
          <p:cNvSpPr txBox="1">
            <a:spLocks/>
          </p:cNvSpPr>
          <p:nvPr/>
        </p:nvSpPr>
        <p:spPr>
          <a:xfrm>
            <a:off x="399245" y="1687132"/>
            <a:ext cx="11215352" cy="50638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1" dirty="0" smtClean="0">
                <a:solidFill>
                  <a:schemeClr val="bg1"/>
                </a:solidFill>
              </a:rPr>
              <a:t>It should be noted that sending an e-mail is a very crucial step and students frequently commit a mistake in this resulting into loss of a big opportunity. So, following guidelines are proposed while sending an email. </a:t>
            </a:r>
          </a:p>
          <a:p>
            <a:pPr algn="just" fontAlgn="base"/>
            <a:r>
              <a:rPr lang="en-US" sz="2200" b="1" dirty="0" smtClean="0">
                <a:solidFill>
                  <a:schemeClr val="bg1"/>
                </a:solidFill>
              </a:rPr>
              <a:t>Never send your cover letter and CV as attached files in your email. Use e-mail writing section for this.</a:t>
            </a:r>
          </a:p>
          <a:p>
            <a:pPr algn="just" fontAlgn="base"/>
            <a:r>
              <a:rPr lang="en-US" sz="2200" b="1" dirty="0" smtClean="0">
                <a:solidFill>
                  <a:schemeClr val="bg1"/>
                </a:solidFill>
              </a:rPr>
              <a:t>Always mention waiting to hear from you at the end of cover letter.</a:t>
            </a:r>
          </a:p>
          <a:p>
            <a:pPr algn="just" fontAlgn="base"/>
            <a:r>
              <a:rPr lang="en-US" sz="2200" b="1" dirty="0" smtClean="0">
                <a:solidFill>
                  <a:schemeClr val="bg1"/>
                </a:solidFill>
              </a:rPr>
              <a:t>Never send mails to two different professors of the same university (department) on a single day.</a:t>
            </a:r>
          </a:p>
          <a:p>
            <a:pPr algn="just" fontAlgn="base"/>
            <a:r>
              <a:rPr lang="en-US" sz="2200" b="1" dirty="0" smtClean="0">
                <a:solidFill>
                  <a:schemeClr val="bg1"/>
                </a:solidFill>
              </a:rPr>
              <a:t>Never copy-paste the same Cover Letter all the time. Edit it based on the Field of interest of recipient professor.</a:t>
            </a:r>
          </a:p>
          <a:p>
            <a:pPr algn="just" fontAlgn="base"/>
            <a:r>
              <a:rPr lang="en-US" sz="2200" b="1" dirty="0" smtClean="0">
                <a:solidFill>
                  <a:schemeClr val="bg1"/>
                </a:solidFill>
              </a:rPr>
              <a:t>Never send mail on weekends and check the office hours of recipient Professor.</a:t>
            </a:r>
          </a:p>
          <a:p>
            <a:pPr algn="just" fontAlgn="base"/>
            <a:r>
              <a:rPr lang="en-US" sz="2200" b="1" dirty="0" smtClean="0">
                <a:solidFill>
                  <a:schemeClr val="bg1"/>
                </a:solidFill>
              </a:rPr>
              <a:t>Avoid sending mails in bulk as it may drop in to spam folder of recipient professor</a:t>
            </a:r>
            <a:r>
              <a:rPr lang="en-US" sz="2500" b="1" dirty="0" smtClean="0">
                <a:solidFill>
                  <a:schemeClr val="bg1"/>
                </a:solidFill>
              </a:rPr>
              <a:t>.</a:t>
            </a:r>
          </a:p>
          <a:p>
            <a:pPr marL="0" indent="0" algn="just">
              <a:buFont typeface="Arial" panose="020B0604020202020204" pitchFamily="34" charset="0"/>
              <a:buNone/>
            </a:pPr>
            <a:endParaRPr lang="en-US" sz="2500" b="1" dirty="0">
              <a:solidFill>
                <a:schemeClr val="bg1"/>
              </a:solidFill>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1328297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p:cNvSpPr txBox="1">
            <a:spLocks/>
          </p:cNvSpPr>
          <p:nvPr/>
        </p:nvSpPr>
        <p:spPr>
          <a:xfrm>
            <a:off x="2103527" y="1383965"/>
            <a:ext cx="8911687" cy="12808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i="1" u="sng" dirty="0" smtClean="0">
                <a:solidFill>
                  <a:schemeClr val="bg1"/>
                </a:solidFill>
                <a:latin typeface="Bell MT" panose="02020503060305020303" pitchFamily="18" charset="0"/>
              </a:rPr>
              <a:t>One Final Point! </a:t>
            </a:r>
            <a:endParaRPr lang="en-US" sz="3500" b="1" i="1" u="sng" dirty="0">
              <a:solidFill>
                <a:schemeClr val="bg1"/>
              </a:solidFill>
              <a:latin typeface="Bell MT" panose="02020503060305020303" pitchFamily="18" charset="0"/>
            </a:endParaRPr>
          </a:p>
        </p:txBody>
      </p:sp>
      <p:sp>
        <p:nvSpPr>
          <p:cNvPr id="4" name="Content Placeholder 2"/>
          <p:cNvSpPr txBox="1">
            <a:spLocks/>
          </p:cNvSpPr>
          <p:nvPr/>
        </p:nvSpPr>
        <p:spPr>
          <a:xfrm>
            <a:off x="1270973" y="2455574"/>
            <a:ext cx="10216982" cy="37776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smtClean="0">
                <a:solidFill>
                  <a:schemeClr val="bg1"/>
                </a:solidFill>
              </a:rPr>
              <a:t>Don’t apply for internship, just for the sake of getting one. Especially for research internships, apply only if you are really interested in the research field. </a:t>
            </a:r>
          </a:p>
          <a:p>
            <a:r>
              <a:rPr lang="en-US" sz="2500" dirty="0" smtClean="0">
                <a:solidFill>
                  <a:schemeClr val="bg1"/>
                </a:solidFill>
              </a:rPr>
              <a:t>If you do get an internship/training experience – </a:t>
            </a:r>
            <a:r>
              <a:rPr lang="en-US" sz="2500" u="sng" dirty="0" smtClean="0">
                <a:solidFill>
                  <a:srgbClr val="FFFF00"/>
                </a:solidFill>
              </a:rPr>
              <a:t>good or bad</a:t>
            </a:r>
            <a:r>
              <a:rPr lang="en-US" sz="2500" dirty="0" smtClean="0">
                <a:solidFill>
                  <a:schemeClr val="bg1"/>
                </a:solidFill>
              </a:rPr>
              <a:t>, please don’t forget that there will be</a:t>
            </a:r>
            <a:r>
              <a:rPr lang="en-US" sz="2500" dirty="0" smtClean="0">
                <a:latin typeface="Bell MT" panose="02020503060305020303" pitchFamily="18" charset="0"/>
              </a:rPr>
              <a:t> </a:t>
            </a:r>
            <a:r>
              <a:rPr lang="en-US" sz="2500" b="1" i="1" dirty="0" smtClean="0">
                <a:solidFill>
                  <a:srgbClr val="FF0000"/>
                </a:solidFill>
                <a:latin typeface="Bell MT" panose="02020503060305020303" pitchFamily="18" charset="0"/>
              </a:rPr>
              <a:t>many </a:t>
            </a:r>
            <a:r>
              <a:rPr lang="en-US" sz="2500" b="1" i="1" dirty="0" err="1" smtClean="0">
                <a:solidFill>
                  <a:srgbClr val="FF0000"/>
                </a:solidFill>
                <a:latin typeface="Bell MT" panose="02020503060305020303" pitchFamily="18" charset="0"/>
              </a:rPr>
              <a:t>many</a:t>
            </a:r>
            <a:r>
              <a:rPr lang="en-US" sz="2500" b="1" i="1" dirty="0" smtClean="0">
                <a:solidFill>
                  <a:srgbClr val="FF0000"/>
                </a:solidFill>
                <a:latin typeface="Bell MT" panose="02020503060305020303" pitchFamily="18" charset="0"/>
              </a:rPr>
              <a:t> juniors throughout the country who will be needing your help</a:t>
            </a:r>
            <a:r>
              <a:rPr lang="en-US" sz="2500" b="1" dirty="0" smtClean="0">
                <a:solidFill>
                  <a:srgbClr val="FF0000"/>
                </a:solidFill>
                <a:latin typeface="Bell MT" panose="02020503060305020303" pitchFamily="18" charset="0"/>
              </a:rPr>
              <a:t>, </a:t>
            </a:r>
            <a:r>
              <a:rPr lang="en-US" sz="2500" dirty="0" smtClean="0">
                <a:solidFill>
                  <a:schemeClr val="bg1"/>
                </a:solidFill>
              </a:rPr>
              <a:t>so come, take a step back and share your experiences for everyone. </a:t>
            </a:r>
            <a:endParaRPr lang="en-US" sz="2500" dirty="0">
              <a:solidFill>
                <a:schemeClr val="bg1"/>
              </a:solidFill>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621732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txBox="1">
            <a:spLocks/>
          </p:cNvSpPr>
          <p:nvPr/>
        </p:nvSpPr>
        <p:spPr>
          <a:xfrm>
            <a:off x="2473302" y="1204356"/>
            <a:ext cx="8915400" cy="55892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en-US" dirty="0" smtClean="0"/>
          </a:p>
          <a:p>
            <a:pPr algn="r"/>
            <a:endParaRPr lang="en-US" dirty="0" smtClean="0"/>
          </a:p>
          <a:p>
            <a:pPr algn="r"/>
            <a:endParaRPr lang="en-US" dirty="0" smtClean="0"/>
          </a:p>
          <a:p>
            <a:pPr algn="r"/>
            <a:endParaRPr lang="en-US" dirty="0" smtClean="0"/>
          </a:p>
          <a:p>
            <a:pPr algn="r"/>
            <a:endParaRPr lang="en-US" dirty="0" smtClean="0"/>
          </a:p>
          <a:p>
            <a:pPr algn="r"/>
            <a:endParaRPr lang="en-US" dirty="0" smtClean="0"/>
          </a:p>
          <a:p>
            <a:pPr marL="0" indent="0" algn="ctr">
              <a:buFont typeface="Arial" panose="020B0604020202020204" pitchFamily="34" charset="0"/>
              <a:buNone/>
            </a:pPr>
            <a:endParaRPr lang="en-US" sz="3200" dirty="0" smtClean="0">
              <a:latin typeface="Bell MT" panose="02020503060305020303" pitchFamily="18" charset="0"/>
            </a:endParaRPr>
          </a:p>
          <a:p>
            <a:pPr marL="0" indent="0" algn="ctr">
              <a:buFont typeface="Arial" panose="020B0604020202020204" pitchFamily="34" charset="0"/>
              <a:buNone/>
            </a:pPr>
            <a:r>
              <a:rPr lang="en-US" dirty="0" smtClean="0">
                <a:solidFill>
                  <a:srgbClr val="FF0000"/>
                </a:solidFill>
                <a:latin typeface="Bell MT" panose="02020503060305020303" pitchFamily="18" charset="0"/>
              </a:rPr>
              <a:t>***</a:t>
            </a:r>
          </a:p>
          <a:p>
            <a:pPr marL="0" indent="0" algn="ctr">
              <a:buFont typeface="Arial" panose="020B0604020202020204" pitchFamily="34" charset="0"/>
              <a:buNone/>
            </a:pPr>
            <a:r>
              <a:rPr lang="en-US" sz="3000" b="1" dirty="0" smtClean="0">
                <a:solidFill>
                  <a:srgbClr val="FFFF00"/>
                </a:solidFill>
                <a:latin typeface="Bell MT" panose="02020503060305020303" pitchFamily="18" charset="0"/>
              </a:rPr>
              <a:t>Muneer khan</a:t>
            </a:r>
          </a:p>
          <a:p>
            <a:pPr marL="0" indent="0" algn="ctr">
              <a:buFont typeface="Arial" panose="020B0604020202020204" pitchFamily="34" charset="0"/>
              <a:buNone/>
            </a:pPr>
            <a:r>
              <a:rPr lang="en-US" sz="2300" dirty="0" smtClean="0">
                <a:solidFill>
                  <a:schemeClr val="bg1"/>
                </a:solidFill>
                <a:latin typeface="Bell MT" panose="02020503060305020303" pitchFamily="18" charset="0"/>
              </a:rPr>
              <a:t>mk4523@Columbia.edu</a:t>
            </a:r>
            <a:endParaRPr lang="en-US" sz="2300" dirty="0">
              <a:solidFill>
                <a:schemeClr val="bg1"/>
              </a:solidFill>
              <a:latin typeface="Bell MT" panose="02020503060305020303" pitchFamily="18" charset="0"/>
            </a:endParaRPr>
          </a:p>
        </p:txBody>
      </p:sp>
      <p:pic>
        <p:nvPicPr>
          <p:cNvPr id="4098" name="Picture 2" descr="Buy EFW Coffee Mug - Good Luck - Wish u All The Best in Your Life Online at  Low Prices in India - Amazon.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866" y="1593745"/>
            <a:ext cx="7560447" cy="37868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719875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 xmlns:a16="http://schemas.microsoft.com/office/drawing/2014/main" id="{067F7C8E-462C-469B-BB98-AF1BC4347C3E}"/>
              </a:ext>
            </a:extLst>
          </p:cNvPr>
          <p:cNvSpPr txBox="1">
            <a:spLocks/>
          </p:cNvSpPr>
          <p:nvPr/>
        </p:nvSpPr>
        <p:spPr>
          <a:xfrm>
            <a:off x="3198790" y="1755149"/>
            <a:ext cx="579441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500" b="1" dirty="0" smtClean="0">
                <a:solidFill>
                  <a:srgbClr val="FFFF00"/>
                </a:solidFill>
              </a:rPr>
              <a:t>Evolution – The e-Journey </a:t>
            </a:r>
            <a:endParaRPr lang="en-IN" sz="3500" b="1" dirty="0">
              <a:solidFill>
                <a:srgbClr val="FFFF00"/>
              </a:solidFill>
            </a:endParaRPr>
          </a:p>
        </p:txBody>
      </p:sp>
      <p:sp>
        <p:nvSpPr>
          <p:cNvPr id="4" name="Content Placeholder 2">
            <a:extLst>
              <a:ext uri="{FF2B5EF4-FFF2-40B4-BE49-F238E27FC236}">
                <a16:creationId xmlns="" xmlns:a16="http://schemas.microsoft.com/office/drawing/2014/main" id="{C8D83469-1E72-43D1-A89B-D2198B37842E}"/>
              </a:ext>
            </a:extLst>
          </p:cNvPr>
          <p:cNvSpPr txBox="1">
            <a:spLocks/>
          </p:cNvSpPr>
          <p:nvPr/>
        </p:nvSpPr>
        <p:spPr>
          <a:xfrm>
            <a:off x="645017" y="2658870"/>
            <a:ext cx="10515600" cy="84368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smtClean="0">
                <a:solidFill>
                  <a:schemeClr val="bg1"/>
                </a:solidFill>
              </a:rPr>
              <a:t>Processes from Manual to mechanical to Cyber , automated , smart, AI- machine learning- IOT and the list goes on…………..</a:t>
            </a:r>
            <a:endParaRPr lang="en-IN" b="1" dirty="0">
              <a:solidFill>
                <a:schemeClr val="bg1"/>
              </a:solidFill>
            </a:endParaRPr>
          </a:p>
        </p:txBody>
      </p:sp>
      <p:pic>
        <p:nvPicPr>
          <p:cNvPr id="5" name="Picture 2" descr="evopw1">
            <a:extLst>
              <a:ext uri="{FF2B5EF4-FFF2-40B4-BE49-F238E27FC236}">
                <a16:creationId xmlns="" xmlns:a16="http://schemas.microsoft.com/office/drawing/2014/main" id="{A1A9EEE6-C7DC-4DA1-9B94-EE249F206FAE}"/>
              </a:ext>
            </a:extLst>
          </p:cNvPr>
          <p:cNvPicPr>
            <a:picLocks noChangeAspect="1" noChangeArrowheads="1"/>
          </p:cNvPicPr>
          <p:nvPr/>
        </p:nvPicPr>
        <p:blipFill>
          <a:blip r:embed="rId3" cstate="print"/>
          <a:srcRect/>
          <a:stretch>
            <a:fillRect/>
          </a:stretch>
        </p:blipFill>
        <p:spPr bwMode="auto">
          <a:xfrm>
            <a:off x="1662448" y="3754178"/>
            <a:ext cx="8686800" cy="2814638"/>
          </a:xfrm>
          <a:prstGeom prst="rect">
            <a:avLst/>
          </a:prstGeom>
          <a:noFill/>
          <a:ln w="9525">
            <a:noFill/>
            <a:miter lim="800000"/>
            <a:headEnd/>
            <a:tailEnd/>
          </a:ln>
        </p:spPr>
      </p:pic>
      <p:sp>
        <p:nvSpPr>
          <p:cNvPr id="6" name="Rectangle 5"/>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330624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395"/>
            <a:ext cx="12192000" cy="6858000"/>
          </a:xfrm>
          <a:prstGeom prst="rect">
            <a:avLst/>
          </a:prstGeom>
        </p:spPr>
      </p:pic>
      <p:graphicFrame>
        <p:nvGraphicFramePr>
          <p:cNvPr id="3" name="Content Placeholder 10"/>
          <p:cNvGraphicFramePr>
            <a:graphicFrameLocks/>
          </p:cNvGraphicFramePr>
          <p:nvPr>
            <p:extLst>
              <p:ext uri="{D42A27DB-BD31-4B8C-83A1-F6EECF244321}">
                <p14:modId xmlns:p14="http://schemas.microsoft.com/office/powerpoint/2010/main" val="1515435196"/>
              </p:ext>
            </p:extLst>
          </p:nvPr>
        </p:nvGraphicFramePr>
        <p:xfrm>
          <a:off x="1524000" y="1674254"/>
          <a:ext cx="8160913" cy="51837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4159611" y="4019670"/>
            <a:ext cx="3299381" cy="584775"/>
          </a:xfrm>
          <a:prstGeom prst="rect">
            <a:avLst/>
          </a:prstGeom>
          <a:noFill/>
        </p:spPr>
        <p:txBody>
          <a:bodyPr wrap="square" rtlCol="0">
            <a:spAutoFit/>
          </a:bodyPr>
          <a:lstStyle/>
          <a:p>
            <a:r>
              <a:rPr lang="en-IN" sz="3200" b="1" dirty="0" smtClean="0">
                <a:solidFill>
                  <a:srgbClr val="FFFF00"/>
                </a:solidFill>
              </a:rPr>
              <a:t>He looked around</a:t>
            </a:r>
            <a:endParaRPr lang="en-IN" sz="3200" b="1" dirty="0">
              <a:solidFill>
                <a:srgbClr val="FFFF00"/>
              </a:solidFill>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096818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815662" y="2833352"/>
            <a:ext cx="10560676" cy="1938992"/>
          </a:xfrm>
          <a:prstGeom prst="rect">
            <a:avLst/>
          </a:prstGeom>
        </p:spPr>
        <p:txBody>
          <a:bodyPr wrap="square">
            <a:spAutoFit/>
          </a:bodyPr>
          <a:lstStyle/>
          <a:p>
            <a:pPr algn="just">
              <a:buNone/>
            </a:pPr>
            <a:r>
              <a:rPr lang="en-US" b="1" i="1" dirty="0" smtClean="0">
                <a:solidFill>
                  <a:schemeClr val="bg1"/>
                </a:solidFill>
              </a:rPr>
              <a:t>“</a:t>
            </a:r>
            <a:r>
              <a:rPr lang="en-US" sz="3000" b="1" i="1" dirty="0" smtClean="0">
                <a:solidFill>
                  <a:schemeClr val="bg1"/>
                </a:solidFill>
                <a:latin typeface="Bell MT" panose="02020503060305020303" pitchFamily="18" charset="0"/>
              </a:rPr>
              <a:t>Digital is the main reason, just over half of the companies on Fortune 500 have disappeared since the year 2000”.</a:t>
            </a:r>
          </a:p>
          <a:p>
            <a:pPr algn="just">
              <a:buNone/>
            </a:pPr>
            <a:r>
              <a:rPr lang="en-US" sz="3000" b="1" dirty="0" smtClean="0">
                <a:solidFill>
                  <a:schemeClr val="bg1"/>
                </a:solidFill>
                <a:latin typeface="Bell MT" panose="02020503060305020303" pitchFamily="18" charset="0"/>
              </a:rPr>
              <a:t>                   </a:t>
            </a:r>
          </a:p>
          <a:p>
            <a:pPr algn="just">
              <a:buNone/>
            </a:pPr>
            <a:r>
              <a:rPr lang="en-US" sz="3000" b="1" dirty="0">
                <a:solidFill>
                  <a:srgbClr val="FFFF00"/>
                </a:solidFill>
                <a:latin typeface="Bell MT" panose="02020503060305020303" pitchFamily="18" charset="0"/>
              </a:rPr>
              <a:t> </a:t>
            </a:r>
            <a:r>
              <a:rPr lang="en-US" sz="3000" b="1" dirty="0" smtClean="0">
                <a:solidFill>
                  <a:srgbClr val="FFFF00"/>
                </a:solidFill>
                <a:latin typeface="Bell MT" panose="02020503060305020303" pitchFamily="18" charset="0"/>
              </a:rPr>
              <a:t>                   </a:t>
            </a:r>
            <a:r>
              <a:rPr lang="en-US" sz="3000" b="1" dirty="0" smtClean="0">
                <a:solidFill>
                  <a:srgbClr val="FFFF00"/>
                </a:solidFill>
                <a:latin typeface="Bell MT" panose="02020503060305020303" pitchFamily="18" charset="0"/>
              </a:rPr>
              <a:t>Pierre </a:t>
            </a:r>
            <a:r>
              <a:rPr lang="en-US" sz="3000" b="1" dirty="0" err="1" smtClean="0">
                <a:solidFill>
                  <a:srgbClr val="FFFF00"/>
                </a:solidFill>
                <a:latin typeface="Bell MT" panose="02020503060305020303" pitchFamily="18" charset="0"/>
              </a:rPr>
              <a:t>Nanterms</a:t>
            </a:r>
            <a:r>
              <a:rPr lang="en-US" sz="3000" b="1" dirty="0" smtClean="0">
                <a:solidFill>
                  <a:srgbClr val="FFFF00"/>
                </a:solidFill>
                <a:latin typeface="Bell MT" panose="02020503060305020303" pitchFamily="18" charset="0"/>
              </a:rPr>
              <a:t> (CEO, Accenture)</a:t>
            </a:r>
            <a:endParaRPr lang="en-US" sz="3000" b="1" dirty="0">
              <a:solidFill>
                <a:srgbClr val="FFFF00"/>
              </a:solidFill>
              <a:latin typeface="Bell MT" panose="02020503060305020303" pitchFamily="18" charset="0"/>
            </a:endParaRPr>
          </a:p>
        </p:txBody>
      </p:sp>
      <p:sp>
        <p:nvSpPr>
          <p:cNvPr id="5" name="Rectangle 4"/>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3274630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6" y="135739"/>
            <a:ext cx="12224786" cy="6876442"/>
          </a:xfrm>
          <a:prstGeom prst="rect">
            <a:avLst/>
          </a:prstGeom>
        </p:spPr>
      </p:pic>
      <p:grpSp>
        <p:nvGrpSpPr>
          <p:cNvPr id="3" name="Group 2"/>
          <p:cNvGrpSpPr/>
          <p:nvPr/>
        </p:nvGrpSpPr>
        <p:grpSpPr>
          <a:xfrm>
            <a:off x="4955098" y="435247"/>
            <a:ext cx="2431701" cy="1619449"/>
            <a:chOff x="3428996" y="-135782"/>
            <a:chExt cx="2425180" cy="1736126"/>
          </a:xfrm>
        </p:grpSpPr>
        <p:sp>
          <p:nvSpPr>
            <p:cNvPr id="21" name="Rounded Rectangle 20"/>
            <p:cNvSpPr/>
            <p:nvPr/>
          </p:nvSpPr>
          <p:spPr>
            <a:xfrm>
              <a:off x="3428996" y="-135782"/>
              <a:ext cx="2425180" cy="173612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p:cNvSpPr/>
            <p:nvPr/>
          </p:nvSpPr>
          <p:spPr>
            <a:xfrm>
              <a:off x="3513747" y="-51031"/>
              <a:ext cx="2255678" cy="15666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t>Diseases</a:t>
              </a:r>
              <a:endParaRPr lang="en-IN" sz="3900" kern="1200" dirty="0"/>
            </a:p>
          </p:txBody>
        </p:sp>
      </p:grpSp>
      <p:sp>
        <p:nvSpPr>
          <p:cNvPr id="4" name="Straight Connector 5"/>
          <p:cNvSpPr/>
          <p:nvPr/>
        </p:nvSpPr>
        <p:spPr>
          <a:xfrm>
            <a:off x="3329622" y="1452425"/>
            <a:ext cx="5732397" cy="5332808"/>
          </a:xfrm>
          <a:custGeom>
            <a:avLst/>
            <a:gdLst/>
            <a:ahLst/>
            <a:cxnLst/>
            <a:rect l="0" t="0" r="0" b="0"/>
            <a:pathLst>
              <a:path>
                <a:moveTo>
                  <a:pt x="4115098" y="291007"/>
                </a:moveTo>
                <a:arcTo wR="2858511" hR="2858511" stAng="17764681" swAng="1300295"/>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 name="Group 4"/>
          <p:cNvGrpSpPr/>
          <p:nvPr/>
        </p:nvGrpSpPr>
        <p:grpSpPr>
          <a:xfrm>
            <a:off x="7731085" y="2266778"/>
            <a:ext cx="2350679" cy="1923271"/>
            <a:chOff x="6154220" y="1676544"/>
            <a:chExt cx="2344375" cy="2061838"/>
          </a:xfrm>
        </p:grpSpPr>
        <p:sp>
          <p:nvSpPr>
            <p:cNvPr id="19" name="Rounded Rectangle 18"/>
            <p:cNvSpPr/>
            <p:nvPr/>
          </p:nvSpPr>
          <p:spPr>
            <a:xfrm>
              <a:off x="6154220" y="1676544"/>
              <a:ext cx="2344375" cy="206183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7"/>
            <p:cNvSpPr/>
            <p:nvPr/>
          </p:nvSpPr>
          <p:spPr>
            <a:xfrm>
              <a:off x="6254871" y="1777195"/>
              <a:ext cx="2143073" cy="1860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t>Animal Conflicts</a:t>
              </a:r>
              <a:endParaRPr lang="en-IN" sz="3900" kern="1200" dirty="0"/>
            </a:p>
          </p:txBody>
        </p:sp>
      </p:grpSp>
      <p:sp>
        <p:nvSpPr>
          <p:cNvPr id="6" name="Straight Connector 8"/>
          <p:cNvSpPr/>
          <p:nvPr/>
        </p:nvSpPr>
        <p:spPr>
          <a:xfrm>
            <a:off x="3316781" y="907556"/>
            <a:ext cx="5732397" cy="5332808"/>
          </a:xfrm>
          <a:custGeom>
            <a:avLst/>
            <a:gdLst/>
            <a:ahLst/>
            <a:cxnLst/>
            <a:rect l="0" t="0" r="0" b="0"/>
            <a:pathLst>
              <a:path>
                <a:moveTo>
                  <a:pt x="5706875" y="3099173"/>
                </a:moveTo>
                <a:arcTo wR="2858511" hR="2858511" stAng="289771" swAng="1519631"/>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7" name="Group 6"/>
          <p:cNvGrpSpPr/>
          <p:nvPr/>
        </p:nvGrpSpPr>
        <p:grpSpPr>
          <a:xfrm>
            <a:off x="6381194" y="4999127"/>
            <a:ext cx="2293759" cy="1630592"/>
            <a:chOff x="5181593" y="4957519"/>
            <a:chExt cx="2287607" cy="1748072"/>
          </a:xfrm>
        </p:grpSpPr>
        <p:sp>
          <p:nvSpPr>
            <p:cNvPr id="17" name="Rounded Rectangle 16"/>
            <p:cNvSpPr/>
            <p:nvPr/>
          </p:nvSpPr>
          <p:spPr>
            <a:xfrm>
              <a:off x="5181593" y="4957519"/>
              <a:ext cx="2287607" cy="174807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10"/>
            <p:cNvSpPr/>
            <p:nvPr/>
          </p:nvSpPr>
          <p:spPr>
            <a:xfrm>
              <a:off x="5266927" y="5042853"/>
              <a:ext cx="2116939" cy="15774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t>Volcano</a:t>
              </a:r>
              <a:endParaRPr lang="en-IN" sz="3900" kern="1200" dirty="0"/>
            </a:p>
          </p:txBody>
        </p:sp>
      </p:grpSp>
      <p:sp>
        <p:nvSpPr>
          <p:cNvPr id="8" name="Straight Connector 11"/>
          <p:cNvSpPr/>
          <p:nvPr/>
        </p:nvSpPr>
        <p:spPr>
          <a:xfrm>
            <a:off x="3192931" y="724768"/>
            <a:ext cx="5732397" cy="5332808"/>
          </a:xfrm>
          <a:custGeom>
            <a:avLst/>
            <a:gdLst/>
            <a:ahLst/>
            <a:cxnLst/>
            <a:rect l="0" t="0" r="0" b="0"/>
            <a:pathLst>
              <a:path>
                <a:moveTo>
                  <a:pt x="3154428" y="5701665"/>
                </a:moveTo>
                <a:arcTo wR="2858511" hR="2858511" stAng="5043481" swAng="1196634"/>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9" name="Group 8"/>
          <p:cNvGrpSpPr/>
          <p:nvPr/>
        </p:nvGrpSpPr>
        <p:grpSpPr>
          <a:xfrm>
            <a:off x="2933323" y="4918474"/>
            <a:ext cx="2428126" cy="1749932"/>
            <a:chOff x="1752594" y="4829599"/>
            <a:chExt cx="2421614" cy="1876011"/>
          </a:xfrm>
        </p:grpSpPr>
        <p:sp>
          <p:nvSpPr>
            <p:cNvPr id="15" name="Rounded Rectangle 14"/>
            <p:cNvSpPr/>
            <p:nvPr/>
          </p:nvSpPr>
          <p:spPr>
            <a:xfrm>
              <a:off x="1752594" y="4829599"/>
              <a:ext cx="2421614" cy="187601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13"/>
            <p:cNvSpPr/>
            <p:nvPr/>
          </p:nvSpPr>
          <p:spPr>
            <a:xfrm>
              <a:off x="1844173" y="4921178"/>
              <a:ext cx="2238456" cy="16928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t>Tsunami</a:t>
              </a:r>
              <a:endParaRPr lang="en-IN" sz="3900" kern="1200" dirty="0"/>
            </a:p>
          </p:txBody>
        </p:sp>
      </p:grpSp>
      <p:sp>
        <p:nvSpPr>
          <p:cNvPr id="10" name="Straight Connector 14"/>
          <p:cNvSpPr/>
          <p:nvPr/>
        </p:nvSpPr>
        <p:spPr>
          <a:xfrm>
            <a:off x="3132609" y="645169"/>
            <a:ext cx="5732397" cy="5332808"/>
          </a:xfrm>
          <a:custGeom>
            <a:avLst/>
            <a:gdLst/>
            <a:ahLst/>
            <a:cxnLst/>
            <a:rect l="0" t="0" r="0" b="0"/>
            <a:pathLst>
              <a:path>
                <a:moveTo>
                  <a:pt x="464026" y="4419771"/>
                </a:moveTo>
                <a:arcTo wR="2858511" hR="2858511" stAng="8813683" swAng="1542503"/>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1" name="Group 10"/>
          <p:cNvGrpSpPr/>
          <p:nvPr/>
        </p:nvGrpSpPr>
        <p:grpSpPr>
          <a:xfrm>
            <a:off x="2155269" y="2186061"/>
            <a:ext cx="2494273" cy="1653494"/>
            <a:chOff x="617134" y="1840008"/>
            <a:chExt cx="2487583" cy="1772624"/>
          </a:xfrm>
        </p:grpSpPr>
        <p:sp>
          <p:nvSpPr>
            <p:cNvPr id="13" name="Rounded Rectangle 12"/>
            <p:cNvSpPr/>
            <p:nvPr/>
          </p:nvSpPr>
          <p:spPr>
            <a:xfrm>
              <a:off x="617134" y="1840008"/>
              <a:ext cx="2487583" cy="177262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16"/>
            <p:cNvSpPr/>
            <p:nvPr/>
          </p:nvSpPr>
          <p:spPr>
            <a:xfrm>
              <a:off x="703666" y="1926540"/>
              <a:ext cx="2314519" cy="15995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t>Hurricane</a:t>
              </a:r>
              <a:endParaRPr lang="en-IN" sz="3900" kern="1200" dirty="0"/>
            </a:p>
          </p:txBody>
        </p:sp>
      </p:grpSp>
      <p:sp>
        <p:nvSpPr>
          <p:cNvPr id="12" name="Straight Connector 17"/>
          <p:cNvSpPr/>
          <p:nvPr/>
        </p:nvSpPr>
        <p:spPr>
          <a:xfrm>
            <a:off x="3246785" y="1361215"/>
            <a:ext cx="5732397" cy="5332808"/>
          </a:xfrm>
          <a:custGeom>
            <a:avLst/>
            <a:gdLst/>
            <a:ahLst/>
            <a:cxnLst/>
            <a:rect l="0" t="0" r="0" b="0"/>
            <a:pathLst>
              <a:path>
                <a:moveTo>
                  <a:pt x="621481" y="1078966"/>
                </a:moveTo>
                <a:arcTo wR="2858511" hR="2858511" stAng="13110123" swAng="1665241"/>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Rectangle 22"/>
          <p:cNvSpPr/>
          <p:nvPr/>
        </p:nvSpPr>
        <p:spPr>
          <a:xfrm>
            <a:off x="4815800" y="3372663"/>
            <a:ext cx="2583440" cy="973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solidFill>
                  <a:srgbClr val="FFFF00"/>
                </a:solidFill>
                <a:latin typeface="Times New Roman" panose="02020603050405020304" pitchFamily="18" charset="0"/>
                <a:cs typeface="Times New Roman" panose="02020603050405020304" pitchFamily="18" charset="0"/>
              </a:rPr>
              <a:t>He Struggled </a:t>
            </a:r>
            <a:endParaRPr lang="en-US" sz="3000" b="1" dirty="0">
              <a:solidFill>
                <a:srgbClr val="FFFF00"/>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501887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294068" y="1249252"/>
            <a:ext cx="11603864" cy="413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500" dirty="0" smtClean="0"/>
              <a:t>“The </a:t>
            </a:r>
            <a:r>
              <a:rPr lang="en-US" sz="2500" dirty="0"/>
              <a:t>Internet of Things (</a:t>
            </a:r>
            <a:r>
              <a:rPr lang="en-US" sz="2500" dirty="0" err="1"/>
              <a:t>IoT</a:t>
            </a:r>
            <a:r>
              <a:rPr lang="en-US" sz="2500" dirty="0"/>
              <a:t>) is a system of interrelated </a:t>
            </a:r>
            <a:r>
              <a:rPr lang="en-US" sz="2500" b="1" dirty="0"/>
              <a:t>computing</a:t>
            </a:r>
            <a:r>
              <a:rPr lang="en-US" sz="2500" dirty="0"/>
              <a:t> devices, mechanical and digital machines, objects, animals or people that are provided with unique identifiers and the ability to transfer data over a network without requiring human-to-human or human-to-computer interaction.”</a:t>
            </a:r>
            <a:r>
              <a:rPr lang="en-US" sz="2500" dirty="0" smtClean="0"/>
              <a:t> </a:t>
            </a:r>
            <a:endParaRPr lang="en-US" sz="2500" dirty="0"/>
          </a:p>
        </p:txBody>
      </p:sp>
      <p:sp>
        <p:nvSpPr>
          <p:cNvPr id="4" name="Rectangle 3"/>
          <p:cNvSpPr/>
          <p:nvPr/>
        </p:nvSpPr>
        <p:spPr>
          <a:xfrm>
            <a:off x="0" y="6465194"/>
            <a:ext cx="12192000" cy="3928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t>Muneer Khan, </a:t>
            </a:r>
            <a:r>
              <a:rPr lang="en-US" sz="1400" i="1" dirty="0"/>
              <a:t>G</a:t>
            </a:r>
            <a:r>
              <a:rPr lang="en-US" sz="1400" i="1" dirty="0" smtClean="0"/>
              <a:t>raduate Scholar at Columbia University NYC                                                                                                                                                               Date: July 19, 2021</a:t>
            </a:r>
            <a:endParaRPr lang="en-US" sz="1400" i="1" dirty="0"/>
          </a:p>
        </p:txBody>
      </p:sp>
    </p:spTree>
    <p:extLst>
      <p:ext uri="{BB962C8B-B14F-4D97-AF65-F5344CB8AC3E}">
        <p14:creationId xmlns:p14="http://schemas.microsoft.com/office/powerpoint/2010/main" val="2141849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2196</Words>
  <Application>Microsoft Office PowerPoint</Application>
  <PresentationFormat>Widescreen</PresentationFormat>
  <Paragraphs>266</Paragraphs>
  <Slides>42</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42</vt:i4>
      </vt:variant>
    </vt:vector>
  </HeadingPairs>
  <TitlesOfParts>
    <vt:vector size="58" baseType="lpstr">
      <vt:lpstr>MS PGothic</vt:lpstr>
      <vt:lpstr>Algerian</vt:lpstr>
      <vt:lpstr>Arial</vt:lpstr>
      <vt:lpstr>Arial</vt:lpstr>
      <vt:lpstr>Bell MT</vt:lpstr>
      <vt:lpstr>Bookman Old Style</vt:lpstr>
      <vt:lpstr>Brush Script Std</vt:lpstr>
      <vt:lpstr>Calibri</vt:lpstr>
      <vt:lpstr>Calibri Light</vt:lpstr>
      <vt:lpstr>Georgia</vt:lpstr>
      <vt:lpstr>Monotype Corsiva</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Muneer khan</dc:creator>
  <cp:lastModifiedBy>Muneer khan</cp:lastModifiedBy>
  <cp:revision>14</cp:revision>
  <dcterms:created xsi:type="dcterms:W3CDTF">2021-07-19T05:06:19Z</dcterms:created>
  <dcterms:modified xsi:type="dcterms:W3CDTF">2021-07-19T07:12:33Z</dcterms:modified>
</cp:coreProperties>
</file>